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9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Garet" charset="1" panose="00000000000000000000"/>
      <p:regular r:id="rId11"/>
    </p:embeddedFont>
    <p:embeddedFont>
      <p:font typeface="Garet Bold" charset="1" panose="00000000000000000000"/>
      <p:regular r:id="rId12"/>
    </p:embeddedFont>
    <p:embeddedFont>
      <p:font typeface="Garet Italics" charset="1" panose="00000000000000000000"/>
      <p:regular r:id="rId13"/>
    </p:embeddedFont>
    <p:embeddedFont>
      <p:font typeface="Garet Bold Italics" charset="1" panose="00000000000000000000"/>
      <p:regular r:id="rId14"/>
    </p:embeddedFont>
    <p:embeddedFont>
      <p:font typeface="Garet Light" charset="1" panose="00000000000000000000"/>
      <p:regular r:id="rId15"/>
    </p:embeddedFont>
    <p:embeddedFont>
      <p:font typeface="Garet Ultra-Bold" charset="1" panose="00000000000000000000"/>
      <p:regular r:id="rId16"/>
    </p:embeddedFont>
    <p:embeddedFont>
      <p:font typeface="Garet Ultra-Bold Italics" charset="1" panose="00000000000000000000"/>
      <p:regular r:id="rId17"/>
    </p:embeddedFont>
    <p:embeddedFont>
      <p:font typeface="Garet Heavy" charset="1" panose="00000000000000000000"/>
      <p:regular r:id="rId18"/>
    </p:embeddedFont>
    <p:embeddedFont>
      <p:font typeface="Garet Heavy Italics" charset="1" panose="00000000000000000000"/>
      <p:regular r:id="rId19"/>
    </p:embeddedFont>
    <p:embeddedFont>
      <p:font typeface="Clear Sans" charset="1" panose="020B0503030202020304"/>
      <p:regular r:id="rId20"/>
    </p:embeddedFont>
    <p:embeddedFont>
      <p:font typeface="Clear Sans Bold" charset="1" panose="020B0803030202020304"/>
      <p:regular r:id="rId21"/>
    </p:embeddedFont>
    <p:embeddedFont>
      <p:font typeface="Clear Sans Italics" charset="1" panose="020B0503030202090304"/>
      <p:regular r:id="rId22"/>
    </p:embeddedFont>
    <p:embeddedFont>
      <p:font typeface="Clear Sans Bold Italics" charset="1" panose="020B0803030202090304"/>
      <p:regular r:id="rId23"/>
    </p:embeddedFont>
    <p:embeddedFont>
      <p:font typeface="Clear Sans Thin" charset="1" panose="020B0203030202020304"/>
      <p:regular r:id="rId24"/>
    </p:embeddedFont>
    <p:embeddedFont>
      <p:font typeface="Clear Sans Light" charset="1" panose="020B0303030202020304"/>
      <p:regular r:id="rId25"/>
    </p:embeddedFont>
    <p:embeddedFont>
      <p:font typeface="Clear Sans Medium" charset="1" panose="020B0603030202020304"/>
      <p:regular r:id="rId26"/>
    </p:embeddedFont>
    <p:embeddedFont>
      <p:font typeface="Clear Sans Medium Italics" charset="1" panose="020B06030302020903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notesMasters/notesMaster1.xml" Type="http://schemas.openxmlformats.org/officeDocument/2006/relationships/notesMaster"/><Relationship Id="rId5" Target="tableStyles.xml" Type="http://schemas.openxmlformats.org/officeDocument/2006/relationships/tableStyles"/><Relationship Id="rId50" Target="theme/theme2.xml" Type="http://schemas.openxmlformats.org/officeDocument/2006/relationships/theme"/><Relationship Id="rId51" Target="notesSlides/notesSlide1.xml" Type="http://schemas.openxmlformats.org/officeDocument/2006/relationships/notesSlide"/><Relationship Id="rId52" Target="notesSlides/notesSlide2.xml" Type="http://schemas.openxmlformats.org/officeDocument/2006/relationships/notesSlide"/><Relationship Id="rId53" Target="notesSlides/notesSlide3.xml" Type="http://schemas.openxmlformats.org/officeDocument/2006/relationships/notesSlide"/><Relationship Id="rId54" Target="notesSlides/notesSlide4.xml" Type="http://schemas.openxmlformats.org/officeDocument/2006/relationships/notesSlide"/><Relationship Id="rId55" Target="notesSlides/notesSlide5.xml" Type="http://schemas.openxmlformats.org/officeDocument/2006/relationships/notesSlide"/><Relationship Id="rId56" Target="notesSlides/notesSlide6.xml" Type="http://schemas.openxmlformats.org/officeDocument/2006/relationships/notesSlide"/><Relationship Id="rId57" Target="notesSlides/notesSlide7.xml" Type="http://schemas.openxmlformats.org/officeDocument/2006/relationships/notesSlide"/><Relationship Id="rId58" Target="notesSlides/notesSlide8.xml" Type="http://schemas.openxmlformats.org/officeDocument/2006/relationships/notesSlide"/><Relationship Id="rId59" Target="notesSlides/notesSlide9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10.xml" Type="http://schemas.openxmlformats.org/officeDocument/2006/relationships/notesSlide"/><Relationship Id="rId61" Target="notesSlides/notesSlide11.xml" Type="http://schemas.openxmlformats.org/officeDocument/2006/relationships/notesSlide"/><Relationship Id="rId62" Target="notesSlides/notesSlide12.xml" Type="http://schemas.openxmlformats.org/officeDocument/2006/relationships/notesSlide"/><Relationship Id="rId63" Target="notesSlides/notesSlide13.xml" Type="http://schemas.openxmlformats.org/officeDocument/2006/relationships/notesSlide"/><Relationship Id="rId64" Target="notesSlides/notesSlide14.xml" Type="http://schemas.openxmlformats.org/officeDocument/2006/relationships/notesSlide"/><Relationship Id="rId65" Target="notesSlides/notesSlide15.xml" Type="http://schemas.openxmlformats.org/officeDocument/2006/relationships/notesSlide"/><Relationship Id="rId66" Target="notesSlides/notesSlide16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***Honoré de vous présenter cette approche pour la réalisation réussie du projet ERP.</a:t>
            </a:r>
          </a:p>
          <a:p>
            <a:r>
              <a:rPr lang="en-US"/>
              <a:t/>
            </a:r>
          </a:p>
          <a:p>
            <a:r>
              <a:rPr lang="en-US"/>
              <a:t>***En tant que Manager Technique de notre entreprise , il est de ma responsabilité de vous expliquer pourquoi je crois fermement que la méthode Waterfall est la solution la plus appropriée pour ce projet.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*** l’équipe analyse les demandes du client afin de définir un cahier des charges précis.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***Cette phase consiste à planifier toutes les étapes, tâches et sous-tâches nécessaires à la réalisation du projet.</a:t>
            </a:r>
          </a:p>
          <a:p>
            <a:r>
              <a:rPr lang="en-US"/>
              <a:t/>
            </a:r>
          </a:p>
          <a:p>
            <a:r>
              <a:rPr lang="en-US"/>
              <a:t>***Conception de la base de donnée</a:t>
            </a:r>
          </a:p>
          <a:p>
            <a:r>
              <a:rPr lang="en-US"/>
              <a:t>*** Création d'une maquette, d'un wireframe</a:t>
            </a:r>
          </a:p>
          <a:p>
            <a:r>
              <a:rPr lang="en-US"/>
              <a:t/>
            </a:r>
          </a:p>
          <a:p>
            <a:r>
              <a:rPr lang="en-US"/>
              <a:t>***Ce projet en cascade peut facilement être planifié et suivi grâce à un diagramme de gantt.</a:t>
            </a:r>
          </a:p>
          <a:p>
            <a:r>
              <a:rPr lang="en-US"/>
              <a:t/>
            </a:r>
          </a:p>
          <a:p>
            <a:r>
              <a:rPr lang="en-US"/>
              <a:t>***Mais aussi des plans de test pour chaque élément.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*** Implémentation ou de mis en œuvre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***C’est le moment de la livraison du produit sous forme de version bêta. Cela sert à déterminer si le produit répond aux besoins et exigences des clients.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***La méthode en cascade permet d’avoir une idée précise du budget nécessaire à la réalisation du projet. </a:t>
            </a:r>
          </a:p>
          <a:p>
            <a:r>
              <a:rPr lang="en-US"/>
              <a:t/>
            </a:r>
          </a:p>
          <a:p>
            <a:r>
              <a:rPr lang="en-US"/>
              <a:t>***Elle permet également de planifier avec précision le temps et les ressources nécessaires au bon déroulement du projet. </a:t>
            </a:r>
          </a:p>
          <a:p>
            <a:r>
              <a:rPr lang="en-US"/>
              <a:t/>
            </a:r>
          </a:p>
          <a:p>
            <a:r>
              <a:rPr lang="en-US"/>
              <a:t>***Il est plus facile de mesurer la progression du projet avec cette méthode puisque tout le déroulé du projet est défini en amont.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***En conclusion,C'est la solution la plus adaptée pour la réalisation de notre projet ERP pour notre client.</a:t>
            </a:r>
          </a:p>
          <a:p>
            <a:r>
              <a:rPr lang="en-US"/>
              <a:t/>
            </a:r>
          </a:p>
          <a:p>
            <a:r>
              <a:rPr lang="en-US"/>
              <a:t>***Sa structure claire et linéaire , </a:t>
            </a:r>
          </a:p>
          <a:p>
            <a:r>
              <a:rPr lang="en-US"/>
              <a:t>***Ces exigences bien définies au départ,</a:t>
            </a:r>
          </a:p>
          <a:p>
            <a:r>
              <a:rPr lang="en-US"/>
              <a:t/>
            </a:r>
          </a:p>
          <a:p>
            <a:r>
              <a:rPr lang="en-US"/>
              <a:t>***convaincus que la Méthode Waterfall nous permettra de gérer efficacement la complexité du projet tout en répondant aux attentes du client.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***Au cours de cette présentation.</a:t>
            </a:r>
          </a:p>
          <a:p>
            <a:r>
              <a:rPr lang="en-US"/>
              <a:t/>
            </a:r>
          </a:p>
          <a:p>
            <a:r>
              <a:rPr lang="en-US"/>
              <a:t>*** Expliquer pourquoi cette approche est le choix idéal pour garantir la réussite de notre projet ERP.</a:t>
            </a:r>
          </a:p>
          <a:p>
            <a:r>
              <a:rPr lang="en-US"/>
              <a:t/>
            </a:r>
          </a:p>
          <a:p>
            <a:r>
              <a:rPr lang="en-US"/>
              <a:t>***Explorer les différentes phases du modèle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*** Né dans les années 1929</a:t>
            </a:r>
          </a:p>
          <a:p>
            <a:r>
              <a:rPr lang="en-US"/>
              <a:t/>
            </a:r>
          </a:p>
          <a:p>
            <a:r>
              <a:rPr lang="en-US"/>
              <a:t>***Gestion du développement de grands systèmes logiciels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1***À l'époque, le gouvernement américain cherchait à améliorer la gestion de projets logiciels complexes. Le modèle Waterfall a été développé en réponse à cette demande.</a:t>
            </a:r>
          </a:p>
          <a:p>
            <a:r>
              <a:rPr lang="en-US"/>
              <a:t/>
            </a:r>
          </a:p>
          <a:p>
            <a:r>
              <a:rPr lang="en-US"/>
              <a:t>2***Il a contribué à formaliser les processus de développement de logiciels et a été largement utilisé pendant de nombreuses années.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***Capacité à gérer efficacement des projets avec des exigences bien définies et stables. </a:t>
            </a:r>
          </a:p>
          <a:p>
            <a:r>
              <a:rPr lang="en-US"/>
              <a:t/>
            </a:r>
          </a:p>
          <a:p>
            <a:r>
              <a:rPr lang="en-US"/>
              <a:t>***Minimisé les risques de changements majeurs en cours de route. C'est idéale pour les projets où des modifications importantes sont coûteuses ou inacceptables</a:t>
            </a:r>
          </a:p>
          <a:p>
            <a:r>
              <a:rPr lang="en-US"/>
              <a:t>***Adapter au projet complexe</a:t>
            </a:r>
          </a:p>
          <a:p>
            <a:r>
              <a:rPr lang="en-US"/>
              <a:t/>
            </a:r>
          </a:p>
          <a:p>
            <a:r>
              <a:rPr lang="en-US"/>
              <a:t>***Le client est pleinement impliqué dans le processus de spécification des exigences.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***Analyse des exigences</a:t>
            </a:r>
          </a:p>
          <a:p>
            <a:r>
              <a:rPr lang="en-US"/>
              <a:t/>
            </a:r>
          </a:p>
          <a:p>
            <a:r>
              <a:rPr lang="en-US"/>
              <a:t>***Implémentation ou la mis en œuvre</a:t>
            </a:r>
          </a:p>
          <a:p>
            <a:r>
              <a:rPr lang="en-US"/>
              <a:t/>
            </a:r>
          </a:p>
          <a:p>
            <a:r>
              <a:rPr lang="en-US"/>
              <a:t>*** Tests ou de validation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2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3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4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5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8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3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4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495835" cy="10287000"/>
            <a:chOff x="0" y="0"/>
            <a:chExt cx="113277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12242" t="0" r="46704" b="0"/>
            <a:stretch>
              <a:fillRect/>
            </a:stretch>
          </p:blipFill>
          <p:spPr>
            <a:xfrm flipH="false" flipV="false">
              <a:off x="0" y="0"/>
              <a:ext cx="11327781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1117653" y="1182283"/>
            <a:ext cx="2833328" cy="32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</a:pPr>
            <a:r>
              <a:rPr lang="en-US" sz="1876">
                <a:solidFill>
                  <a:srgbClr val="000000"/>
                </a:solidFill>
                <a:latin typeface="Hammersmith One Bold"/>
              </a:rPr>
              <a:t>ERP</a:t>
            </a:r>
            <a:r>
              <a:rPr lang="en-US" sz="1876">
                <a:solidFill>
                  <a:srgbClr val="000000"/>
                </a:solidFill>
                <a:latin typeface="Hammersmith One Bold"/>
              </a:rPr>
              <a:t> en développement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0047690" y="1022314"/>
            <a:ext cx="689712" cy="702485"/>
          </a:xfrm>
          <a:custGeom>
            <a:avLst/>
            <a:gdLst/>
            <a:ahLst/>
            <a:cxnLst/>
            <a:rect r="r" b="b" t="t" l="l"/>
            <a:pathLst>
              <a:path h="702485" w="689712">
                <a:moveTo>
                  <a:pt x="0" y="0"/>
                </a:moveTo>
                <a:lnTo>
                  <a:pt x="689712" y="0"/>
                </a:lnTo>
                <a:lnTo>
                  <a:pt x="689712" y="702485"/>
                </a:lnTo>
                <a:lnTo>
                  <a:pt x="0" y="702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41303" y="8924925"/>
            <a:ext cx="534147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lear Sans"/>
              </a:rPr>
              <a:t>Présenté par : </a:t>
            </a:r>
            <a:r>
              <a:rPr lang="en-US" sz="2200">
                <a:solidFill>
                  <a:srgbClr val="000000"/>
                </a:solidFill>
                <a:latin typeface="Clear Sans Bold"/>
              </a:rPr>
              <a:t>Tchèssi PRE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041303" y="2403975"/>
            <a:ext cx="6389418" cy="5479051"/>
            <a:chOff x="0" y="0"/>
            <a:chExt cx="8519224" cy="730540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33350"/>
              <a:ext cx="8519224" cy="4479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960"/>
                </a:lnSpc>
              </a:pPr>
              <a:r>
                <a:rPr lang="en-US" sz="12000" spc="-120">
                  <a:solidFill>
                    <a:srgbClr val="000000"/>
                  </a:solidFill>
                  <a:latin typeface="Hammersmith One Bold"/>
                </a:rPr>
                <a:t>Méthode </a:t>
              </a:r>
            </a:p>
            <a:p>
              <a:pPr marL="0" indent="0" lvl="0">
                <a:lnSpc>
                  <a:spcPts val="12960"/>
                </a:lnSpc>
                <a:spcBef>
                  <a:spcPct val="0"/>
                </a:spcBef>
              </a:pPr>
              <a:r>
                <a:rPr lang="en-US" sz="12000" spc="-120">
                  <a:solidFill>
                    <a:srgbClr val="000000"/>
                  </a:solidFill>
                  <a:latin typeface="Hammersmith One Bold"/>
                </a:rPr>
                <a:t>Waterfall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4739640"/>
              <a:ext cx="7609644" cy="562379"/>
            </a:xfrm>
            <a:custGeom>
              <a:avLst/>
              <a:gdLst/>
              <a:ahLst/>
              <a:cxnLst/>
              <a:rect r="r" b="b" t="t" l="l"/>
              <a:pathLst>
                <a:path h="562379" w="7609644">
                  <a:moveTo>
                    <a:pt x="0" y="0"/>
                  </a:moveTo>
                  <a:lnTo>
                    <a:pt x="7609644" y="0"/>
                  </a:lnTo>
                  <a:lnTo>
                    <a:pt x="7609644" y="562379"/>
                  </a:lnTo>
                  <a:lnTo>
                    <a:pt x="0" y="562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71" t="-308623" r="-7088" b="-104273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5860140"/>
              <a:ext cx="8519224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lear Sans"/>
                </a:rPr>
                <a:t>Une approche pour la réalisation réussie du projet ERP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825" y="0"/>
            <a:ext cx="16124519" cy="10287000"/>
            <a:chOff x="0" y="0"/>
            <a:chExt cx="2149935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152" r="0" b="2152"/>
            <a:stretch>
              <a:fillRect/>
            </a:stretch>
          </p:blipFill>
          <p:spPr>
            <a:xfrm flipH="false" flipV="false">
              <a:off x="0" y="0"/>
              <a:ext cx="21499359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false" rot="0">
            <a:off x="3539843" y="-27892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12470376" y="0"/>
                </a:moveTo>
                <a:lnTo>
                  <a:pt x="0" y="0"/>
                </a:lnTo>
                <a:lnTo>
                  <a:pt x="0" y="10314892"/>
                </a:lnTo>
                <a:lnTo>
                  <a:pt x="12470376" y="10314892"/>
                </a:lnTo>
                <a:lnTo>
                  <a:pt x="1247037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22666" y="3875748"/>
            <a:ext cx="10753506" cy="2535505"/>
            <a:chOff x="0" y="0"/>
            <a:chExt cx="14338009" cy="338067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80075"/>
              <a:ext cx="14338009" cy="137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Hammersmith One"/>
                </a:rPr>
                <a:t>Une succession de six phases dans un ordre linéaire précis et strict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8632"/>
              <a:ext cx="14338009" cy="1750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59"/>
                </a:lnSpc>
                <a:spcBef>
                  <a:spcPct val="0"/>
                </a:spcBef>
              </a:pPr>
              <a:r>
                <a:rPr lang="en-US" sz="8199" spc="-163">
                  <a:solidFill>
                    <a:srgbClr val="FFFFFF"/>
                  </a:solidFill>
                  <a:latin typeface="Hammersmith One"/>
                </a:rPr>
                <a:t>Comment ça marche?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26831" y="0"/>
            <a:ext cx="19910205" cy="9616284"/>
          </a:xfrm>
          <a:prstGeom prst="line">
            <a:avLst/>
          </a:prstGeom>
          <a:ln cap="flat" w="28575">
            <a:solidFill>
              <a:srgbClr val="003DCC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39477" y="218182"/>
            <a:ext cx="1556451" cy="15564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3DCC"/>
              </a:solidFill>
              <a:prstDash val="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49837" y="1752843"/>
            <a:ext cx="1556451" cy="155645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3DCC"/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05263" y="3084783"/>
            <a:ext cx="1556451" cy="15564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3DCC"/>
              </a:solidFill>
              <a:prstDash val="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47388" y="4514398"/>
            <a:ext cx="1556451" cy="15564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3DCC"/>
              </a:solidFill>
              <a:prstDash val="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357906" y="5812568"/>
            <a:ext cx="1556451" cy="155645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3DCC"/>
              </a:solidFill>
              <a:prstDash val="dash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934249" y="1388373"/>
            <a:ext cx="567149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3999">
                <a:solidFill>
                  <a:srgbClr val="003DCC"/>
                </a:solidFill>
                <a:latin typeface="Garet"/>
              </a:rPr>
              <a:t>LES SIX PHASES DE 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75485" y="2083899"/>
            <a:ext cx="4807725" cy="1553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4992">
                <a:solidFill>
                  <a:srgbClr val="003DCC"/>
                </a:solidFill>
                <a:latin typeface="Garet Bold"/>
              </a:rPr>
              <a:t>METHODE WATERFALL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85355" y="2234206"/>
            <a:ext cx="2664695" cy="593724"/>
            <a:chOff x="0" y="0"/>
            <a:chExt cx="1004803" cy="2238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04803" cy="223882"/>
            </a:xfrm>
            <a:custGeom>
              <a:avLst/>
              <a:gdLst/>
              <a:ahLst/>
              <a:cxnLst/>
              <a:rect r="r" b="b" t="t" l="l"/>
              <a:pathLst>
                <a:path h="223882" w="1004803">
                  <a:moveTo>
                    <a:pt x="111941" y="0"/>
                  </a:moveTo>
                  <a:lnTo>
                    <a:pt x="892862" y="0"/>
                  </a:lnTo>
                  <a:cubicBezTo>
                    <a:pt x="922551" y="0"/>
                    <a:pt x="951024" y="11794"/>
                    <a:pt x="972017" y="32787"/>
                  </a:cubicBezTo>
                  <a:cubicBezTo>
                    <a:pt x="993009" y="53780"/>
                    <a:pt x="1004803" y="82252"/>
                    <a:pt x="1004803" y="111941"/>
                  </a:cubicBezTo>
                  <a:lnTo>
                    <a:pt x="1004803" y="111941"/>
                  </a:lnTo>
                  <a:cubicBezTo>
                    <a:pt x="1004803" y="173764"/>
                    <a:pt x="954686" y="223882"/>
                    <a:pt x="892862" y="223882"/>
                  </a:cubicBezTo>
                  <a:lnTo>
                    <a:pt x="111941" y="223882"/>
                  </a:lnTo>
                  <a:cubicBezTo>
                    <a:pt x="50118" y="223882"/>
                    <a:pt x="0" y="173764"/>
                    <a:pt x="0" y="111941"/>
                  </a:cubicBezTo>
                  <a:lnTo>
                    <a:pt x="0" y="111941"/>
                  </a:lnTo>
                  <a:cubicBezTo>
                    <a:pt x="0" y="50118"/>
                    <a:pt x="50118" y="0"/>
                    <a:pt x="111941" y="0"/>
                  </a:cubicBezTo>
                  <a:close/>
                </a:path>
              </a:pathLst>
            </a:custGeom>
            <a:solidFill>
              <a:srgbClr val="003DC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aret Bold"/>
                </a:rPr>
                <a:t>EXIGENCES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095715" y="3686759"/>
            <a:ext cx="2664695" cy="593724"/>
            <a:chOff x="0" y="0"/>
            <a:chExt cx="1004803" cy="22388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04803" cy="223882"/>
            </a:xfrm>
            <a:custGeom>
              <a:avLst/>
              <a:gdLst/>
              <a:ahLst/>
              <a:cxnLst/>
              <a:rect r="r" b="b" t="t" l="l"/>
              <a:pathLst>
                <a:path h="223882" w="1004803">
                  <a:moveTo>
                    <a:pt x="111941" y="0"/>
                  </a:moveTo>
                  <a:lnTo>
                    <a:pt x="892862" y="0"/>
                  </a:lnTo>
                  <a:cubicBezTo>
                    <a:pt x="922551" y="0"/>
                    <a:pt x="951024" y="11794"/>
                    <a:pt x="972017" y="32787"/>
                  </a:cubicBezTo>
                  <a:cubicBezTo>
                    <a:pt x="993009" y="53780"/>
                    <a:pt x="1004803" y="82252"/>
                    <a:pt x="1004803" y="111941"/>
                  </a:cubicBezTo>
                  <a:lnTo>
                    <a:pt x="1004803" y="111941"/>
                  </a:lnTo>
                  <a:cubicBezTo>
                    <a:pt x="1004803" y="173764"/>
                    <a:pt x="954686" y="223882"/>
                    <a:pt x="892862" y="223882"/>
                  </a:cubicBezTo>
                  <a:lnTo>
                    <a:pt x="111941" y="223882"/>
                  </a:lnTo>
                  <a:cubicBezTo>
                    <a:pt x="50118" y="223882"/>
                    <a:pt x="0" y="173764"/>
                    <a:pt x="0" y="111941"/>
                  </a:cubicBezTo>
                  <a:lnTo>
                    <a:pt x="0" y="111941"/>
                  </a:lnTo>
                  <a:cubicBezTo>
                    <a:pt x="0" y="50118"/>
                    <a:pt x="50118" y="0"/>
                    <a:pt x="111941" y="0"/>
                  </a:cubicBezTo>
                  <a:close/>
                </a:path>
              </a:pathLst>
            </a:custGeom>
            <a:solidFill>
              <a:srgbClr val="003DC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aret Bold"/>
                </a:rPr>
                <a:t>CONCEPTION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93266" y="6590793"/>
            <a:ext cx="2664695" cy="593724"/>
            <a:chOff x="0" y="0"/>
            <a:chExt cx="1004803" cy="22388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04803" cy="223882"/>
            </a:xfrm>
            <a:custGeom>
              <a:avLst/>
              <a:gdLst/>
              <a:ahLst/>
              <a:cxnLst/>
              <a:rect r="r" b="b" t="t" l="l"/>
              <a:pathLst>
                <a:path h="223882" w="1004803">
                  <a:moveTo>
                    <a:pt x="111941" y="0"/>
                  </a:moveTo>
                  <a:lnTo>
                    <a:pt x="892862" y="0"/>
                  </a:lnTo>
                  <a:cubicBezTo>
                    <a:pt x="922551" y="0"/>
                    <a:pt x="951024" y="11794"/>
                    <a:pt x="972017" y="32787"/>
                  </a:cubicBezTo>
                  <a:cubicBezTo>
                    <a:pt x="993009" y="53780"/>
                    <a:pt x="1004803" y="82252"/>
                    <a:pt x="1004803" y="111941"/>
                  </a:cubicBezTo>
                  <a:lnTo>
                    <a:pt x="1004803" y="111941"/>
                  </a:lnTo>
                  <a:cubicBezTo>
                    <a:pt x="1004803" y="173764"/>
                    <a:pt x="954686" y="223882"/>
                    <a:pt x="892862" y="223882"/>
                  </a:cubicBezTo>
                  <a:lnTo>
                    <a:pt x="111941" y="223882"/>
                  </a:lnTo>
                  <a:cubicBezTo>
                    <a:pt x="50118" y="223882"/>
                    <a:pt x="0" y="173764"/>
                    <a:pt x="0" y="111941"/>
                  </a:cubicBezTo>
                  <a:lnTo>
                    <a:pt x="0" y="111941"/>
                  </a:lnTo>
                  <a:cubicBezTo>
                    <a:pt x="0" y="50118"/>
                    <a:pt x="50118" y="0"/>
                    <a:pt x="111941" y="0"/>
                  </a:cubicBezTo>
                  <a:close/>
                </a:path>
              </a:pathLst>
            </a:custGeom>
            <a:solidFill>
              <a:srgbClr val="003DC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aret Bold"/>
                </a:rPr>
                <a:t>TESTS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574787" y="5138776"/>
            <a:ext cx="3418478" cy="593724"/>
            <a:chOff x="0" y="0"/>
            <a:chExt cx="1289040" cy="22388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89040" cy="223882"/>
            </a:xfrm>
            <a:custGeom>
              <a:avLst/>
              <a:gdLst/>
              <a:ahLst/>
              <a:cxnLst/>
              <a:rect r="r" b="b" t="t" l="l"/>
              <a:pathLst>
                <a:path h="223882" w="1289040">
                  <a:moveTo>
                    <a:pt x="111941" y="0"/>
                  </a:moveTo>
                  <a:lnTo>
                    <a:pt x="1177099" y="0"/>
                  </a:lnTo>
                  <a:cubicBezTo>
                    <a:pt x="1238922" y="0"/>
                    <a:pt x="1289040" y="50118"/>
                    <a:pt x="1289040" y="111941"/>
                  </a:cubicBezTo>
                  <a:lnTo>
                    <a:pt x="1289040" y="111941"/>
                  </a:lnTo>
                  <a:cubicBezTo>
                    <a:pt x="1289040" y="173764"/>
                    <a:pt x="1238922" y="223882"/>
                    <a:pt x="1177099" y="223882"/>
                  </a:cubicBezTo>
                  <a:lnTo>
                    <a:pt x="111941" y="223882"/>
                  </a:lnTo>
                  <a:cubicBezTo>
                    <a:pt x="50118" y="223882"/>
                    <a:pt x="0" y="173764"/>
                    <a:pt x="0" y="111941"/>
                  </a:cubicBezTo>
                  <a:lnTo>
                    <a:pt x="0" y="111941"/>
                  </a:lnTo>
                  <a:cubicBezTo>
                    <a:pt x="0" y="50118"/>
                    <a:pt x="50118" y="0"/>
                    <a:pt x="111941" y="0"/>
                  </a:cubicBezTo>
                  <a:close/>
                </a:path>
              </a:pathLst>
            </a:custGeom>
            <a:solidFill>
              <a:srgbClr val="003DC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aret Bold"/>
                </a:rPr>
                <a:t>IMPLEMENTATION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820274" y="7878958"/>
            <a:ext cx="2664695" cy="593724"/>
            <a:chOff x="0" y="0"/>
            <a:chExt cx="1004803" cy="22388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04803" cy="223882"/>
            </a:xfrm>
            <a:custGeom>
              <a:avLst/>
              <a:gdLst/>
              <a:ahLst/>
              <a:cxnLst/>
              <a:rect r="r" b="b" t="t" l="l"/>
              <a:pathLst>
                <a:path h="223882" w="1004803">
                  <a:moveTo>
                    <a:pt x="111941" y="0"/>
                  </a:moveTo>
                  <a:lnTo>
                    <a:pt x="892862" y="0"/>
                  </a:lnTo>
                  <a:cubicBezTo>
                    <a:pt x="922551" y="0"/>
                    <a:pt x="951024" y="11794"/>
                    <a:pt x="972017" y="32787"/>
                  </a:cubicBezTo>
                  <a:cubicBezTo>
                    <a:pt x="993009" y="53780"/>
                    <a:pt x="1004803" y="82252"/>
                    <a:pt x="1004803" y="111941"/>
                  </a:cubicBezTo>
                  <a:lnTo>
                    <a:pt x="1004803" y="111941"/>
                  </a:lnTo>
                  <a:cubicBezTo>
                    <a:pt x="1004803" y="173764"/>
                    <a:pt x="954686" y="223882"/>
                    <a:pt x="892862" y="223882"/>
                  </a:cubicBezTo>
                  <a:lnTo>
                    <a:pt x="111941" y="223882"/>
                  </a:lnTo>
                  <a:cubicBezTo>
                    <a:pt x="50118" y="223882"/>
                    <a:pt x="0" y="173764"/>
                    <a:pt x="0" y="111941"/>
                  </a:cubicBezTo>
                  <a:lnTo>
                    <a:pt x="0" y="111941"/>
                  </a:lnTo>
                  <a:cubicBezTo>
                    <a:pt x="0" y="50118"/>
                    <a:pt x="50118" y="0"/>
                    <a:pt x="111941" y="0"/>
                  </a:cubicBezTo>
                  <a:close/>
                </a:path>
              </a:pathLst>
            </a:custGeom>
            <a:solidFill>
              <a:srgbClr val="003DC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aret Bold"/>
                </a:rPr>
                <a:t>DEPLOIEMENT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4157544">
            <a:off x="15599906" y="-1226021"/>
            <a:ext cx="4026801" cy="3280013"/>
          </a:xfrm>
          <a:custGeom>
            <a:avLst/>
            <a:gdLst/>
            <a:ahLst/>
            <a:cxnLst/>
            <a:rect r="r" b="b" t="t" l="l"/>
            <a:pathLst>
              <a:path h="3280013" w="4026801">
                <a:moveTo>
                  <a:pt x="0" y="0"/>
                </a:moveTo>
                <a:lnTo>
                  <a:pt x="4026801" y="0"/>
                </a:lnTo>
                <a:lnTo>
                  <a:pt x="4026801" y="3280013"/>
                </a:lnTo>
                <a:lnTo>
                  <a:pt x="0" y="32800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-2010714" y="8300241"/>
            <a:ext cx="4566710" cy="2632086"/>
          </a:xfrm>
          <a:custGeom>
            <a:avLst/>
            <a:gdLst/>
            <a:ahLst/>
            <a:cxnLst/>
            <a:rect r="r" b="b" t="t" l="l"/>
            <a:pathLst>
              <a:path h="2632086" w="4566710">
                <a:moveTo>
                  <a:pt x="0" y="0"/>
                </a:moveTo>
                <a:lnTo>
                  <a:pt x="4566710" y="0"/>
                </a:lnTo>
                <a:lnTo>
                  <a:pt x="4566710" y="2632086"/>
                </a:lnTo>
                <a:lnTo>
                  <a:pt x="0" y="2632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5457264" y="7289857"/>
            <a:ext cx="1556451" cy="155645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3DCC"/>
              </a:solidFill>
              <a:prstDash val="dash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3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4903142" y="9035425"/>
            <a:ext cx="2664695" cy="593724"/>
            <a:chOff x="0" y="0"/>
            <a:chExt cx="1004803" cy="22388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04803" cy="223882"/>
            </a:xfrm>
            <a:custGeom>
              <a:avLst/>
              <a:gdLst/>
              <a:ahLst/>
              <a:cxnLst/>
              <a:rect r="r" b="b" t="t" l="l"/>
              <a:pathLst>
                <a:path h="223882" w="1004803">
                  <a:moveTo>
                    <a:pt x="111941" y="0"/>
                  </a:moveTo>
                  <a:lnTo>
                    <a:pt x="892862" y="0"/>
                  </a:lnTo>
                  <a:cubicBezTo>
                    <a:pt x="922551" y="0"/>
                    <a:pt x="951024" y="11794"/>
                    <a:pt x="972017" y="32787"/>
                  </a:cubicBezTo>
                  <a:cubicBezTo>
                    <a:pt x="993009" y="53780"/>
                    <a:pt x="1004803" y="82252"/>
                    <a:pt x="1004803" y="111941"/>
                  </a:cubicBezTo>
                  <a:lnTo>
                    <a:pt x="1004803" y="111941"/>
                  </a:lnTo>
                  <a:cubicBezTo>
                    <a:pt x="1004803" y="173764"/>
                    <a:pt x="954686" y="223882"/>
                    <a:pt x="892862" y="223882"/>
                  </a:cubicBezTo>
                  <a:lnTo>
                    <a:pt x="111941" y="223882"/>
                  </a:lnTo>
                  <a:cubicBezTo>
                    <a:pt x="50118" y="223882"/>
                    <a:pt x="0" y="173764"/>
                    <a:pt x="0" y="111941"/>
                  </a:cubicBezTo>
                  <a:lnTo>
                    <a:pt x="0" y="111941"/>
                  </a:lnTo>
                  <a:cubicBezTo>
                    <a:pt x="0" y="50118"/>
                    <a:pt x="50118" y="0"/>
                    <a:pt x="111941" y="0"/>
                  </a:cubicBezTo>
                  <a:close/>
                </a:path>
              </a:pathLst>
            </a:custGeom>
            <a:solidFill>
              <a:srgbClr val="003DCC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aret Bold"/>
                </a:rPr>
                <a:t>MAINTENANCE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2834429" y="6236368"/>
            <a:ext cx="636385" cy="1002899"/>
          </a:xfrm>
          <a:custGeom>
            <a:avLst/>
            <a:gdLst/>
            <a:ahLst/>
            <a:cxnLst/>
            <a:rect r="r" b="b" t="t" l="l"/>
            <a:pathLst>
              <a:path h="1002899" w="636385">
                <a:moveTo>
                  <a:pt x="0" y="0"/>
                </a:moveTo>
                <a:lnTo>
                  <a:pt x="636385" y="0"/>
                </a:lnTo>
                <a:lnTo>
                  <a:pt x="636385" y="1002899"/>
                </a:lnTo>
                <a:lnTo>
                  <a:pt x="0" y="1002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875466" y="754752"/>
            <a:ext cx="1203163" cy="643146"/>
          </a:xfrm>
          <a:custGeom>
            <a:avLst/>
            <a:gdLst/>
            <a:ahLst/>
            <a:cxnLst/>
            <a:rect r="r" b="b" t="t" l="l"/>
            <a:pathLst>
              <a:path h="643146" w="1203163">
                <a:moveTo>
                  <a:pt x="0" y="0"/>
                </a:moveTo>
                <a:lnTo>
                  <a:pt x="1203164" y="0"/>
                </a:lnTo>
                <a:lnTo>
                  <a:pt x="1203164" y="643146"/>
                </a:lnTo>
                <a:lnTo>
                  <a:pt x="0" y="643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5803789" y="7461181"/>
            <a:ext cx="987392" cy="1042353"/>
          </a:xfrm>
          <a:custGeom>
            <a:avLst/>
            <a:gdLst/>
            <a:ahLst/>
            <a:cxnLst/>
            <a:rect r="r" b="b" t="t" l="l"/>
            <a:pathLst>
              <a:path h="1042353" w="987392">
                <a:moveTo>
                  <a:pt x="0" y="0"/>
                </a:moveTo>
                <a:lnTo>
                  <a:pt x="987392" y="0"/>
                </a:lnTo>
                <a:lnTo>
                  <a:pt x="987392" y="1042353"/>
                </a:lnTo>
                <a:lnTo>
                  <a:pt x="0" y="10423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3846472" y="1895135"/>
            <a:ext cx="1163180" cy="1271867"/>
          </a:xfrm>
          <a:custGeom>
            <a:avLst/>
            <a:gdLst/>
            <a:ahLst/>
            <a:cxnLst/>
            <a:rect r="r" b="b" t="t" l="l"/>
            <a:pathLst>
              <a:path h="1271867" w="1163180">
                <a:moveTo>
                  <a:pt x="0" y="0"/>
                </a:moveTo>
                <a:lnTo>
                  <a:pt x="1163180" y="0"/>
                </a:lnTo>
                <a:lnTo>
                  <a:pt x="1163180" y="1271867"/>
                </a:lnTo>
                <a:lnTo>
                  <a:pt x="0" y="12718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9939838" y="4690836"/>
            <a:ext cx="771551" cy="1107971"/>
          </a:xfrm>
          <a:custGeom>
            <a:avLst/>
            <a:gdLst/>
            <a:ahLst/>
            <a:cxnLst/>
            <a:rect r="r" b="b" t="t" l="l"/>
            <a:pathLst>
              <a:path h="1107971" w="771551">
                <a:moveTo>
                  <a:pt x="0" y="0"/>
                </a:moveTo>
                <a:lnTo>
                  <a:pt x="771550" y="0"/>
                </a:lnTo>
                <a:lnTo>
                  <a:pt x="771550" y="1107971"/>
                </a:lnTo>
                <a:lnTo>
                  <a:pt x="0" y="11079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6756858" y="3445534"/>
            <a:ext cx="1053261" cy="834949"/>
          </a:xfrm>
          <a:custGeom>
            <a:avLst/>
            <a:gdLst/>
            <a:ahLst/>
            <a:cxnLst/>
            <a:rect r="r" b="b" t="t" l="l"/>
            <a:pathLst>
              <a:path h="834949" w="1053261">
                <a:moveTo>
                  <a:pt x="0" y="0"/>
                </a:moveTo>
                <a:lnTo>
                  <a:pt x="1053261" y="0"/>
                </a:lnTo>
                <a:lnTo>
                  <a:pt x="1053261" y="834949"/>
                </a:lnTo>
                <a:lnTo>
                  <a:pt x="0" y="8349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742460" cy="5143500"/>
            <a:chOff x="0" y="0"/>
            <a:chExt cx="11656613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0" t="5874" r="0" b="5874"/>
            <a:stretch>
              <a:fillRect/>
            </a:stretch>
          </p:blipFill>
          <p:spPr>
            <a:xfrm flipH="false" flipV="false">
              <a:off x="0" y="0"/>
              <a:ext cx="11656613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8742460" cy="51435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Freeform 5" id="5"/>
          <p:cNvSpPr/>
          <p:nvPr/>
        </p:nvSpPr>
        <p:spPr>
          <a:xfrm flipH="false" flipV="false" rot="5400000">
            <a:off x="649611" y="313526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8" y="0"/>
                </a:lnTo>
                <a:lnTo>
                  <a:pt x="1068868" y="1088662"/>
                </a:lnTo>
                <a:lnTo>
                  <a:pt x="0" y="108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36424" y="429260"/>
            <a:ext cx="5775835" cy="933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 Bold"/>
              </a:rPr>
              <a:t>Point de départ du projet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 Bold"/>
              </a:rPr>
              <a:t>Comprendre les besoins et les attentes du client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 de manière approfondie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 Bold"/>
              </a:rPr>
              <a:t>Collecte et documentation détaillée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 des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exigences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"/>
              </a:rPr>
              <a:t>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Identification des contraintes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 du projet, 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"/>
              </a:rPr>
              <a:t>Etablir les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objectifs</a:t>
            </a:r>
          </a:p>
          <a:p>
            <a:pPr>
              <a:lnSpc>
                <a:spcPts val="531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10871974" y="686869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0871974" y="8674147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0871974" y="2000764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0871974" y="4657025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0871974" y="7313286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9714" y="1610758"/>
            <a:ext cx="7105915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9"/>
              </a:lnSpc>
            </a:pPr>
            <a:r>
              <a:rPr lang="en-US" sz="8499" spc="-169">
                <a:solidFill>
                  <a:srgbClr val="FFFFFF"/>
                </a:solidFill>
                <a:latin typeface="Hammersmith One"/>
              </a:rPr>
              <a:t>Les exigences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742460" cy="5143500"/>
            <a:chOff x="0" y="0"/>
            <a:chExt cx="11656613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5590" t="0" r="5590" b="0"/>
            <a:stretch>
              <a:fillRect/>
            </a:stretch>
          </p:blipFill>
          <p:spPr>
            <a:xfrm flipH="false" flipV="false">
              <a:off x="0" y="0"/>
              <a:ext cx="11656613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8742460" cy="51435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Freeform 5" id="5"/>
          <p:cNvSpPr/>
          <p:nvPr/>
        </p:nvSpPr>
        <p:spPr>
          <a:xfrm flipH="false" flipV="false" rot="5400000">
            <a:off x="649611" y="313526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8" y="0"/>
                </a:lnTo>
                <a:lnTo>
                  <a:pt x="1068868" y="1088662"/>
                </a:lnTo>
                <a:lnTo>
                  <a:pt x="0" y="108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61875" y="429260"/>
            <a:ext cx="5775835" cy="933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 Bold"/>
              </a:rPr>
              <a:t>Créer une architecture solide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 et à concevoir une solution technique pour répondre aux besoins identifiés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 Bold"/>
              </a:rPr>
              <a:t>D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éfinition de l'architecture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 du système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 Bold"/>
              </a:rPr>
              <a:t>C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onception des bases de données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"/>
              </a:rPr>
              <a:t>S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pécification des interfaces utilisateur</a:t>
            </a:r>
          </a:p>
          <a:p>
            <a:pPr>
              <a:lnSpc>
                <a:spcPts val="531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10997425" y="686869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0997425" y="7978822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0997425" y="4657025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0997425" y="6665586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9714" y="1610758"/>
            <a:ext cx="7105915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9"/>
              </a:lnSpc>
            </a:pPr>
            <a:r>
              <a:rPr lang="en-US" sz="8499" spc="-169">
                <a:solidFill>
                  <a:srgbClr val="FFFFFF"/>
                </a:solidFill>
                <a:latin typeface="Hammersmith One"/>
              </a:rPr>
              <a:t>La conception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742460" cy="5143500"/>
            <a:chOff x="0" y="0"/>
            <a:chExt cx="11656613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9288" t="0" r="9288" b="0"/>
            <a:stretch>
              <a:fillRect/>
            </a:stretch>
          </p:blipFill>
          <p:spPr>
            <a:xfrm flipH="false" flipV="false">
              <a:off x="0" y="0"/>
              <a:ext cx="11656613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8742460" cy="51435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Freeform 5" id="5"/>
          <p:cNvSpPr/>
          <p:nvPr/>
        </p:nvSpPr>
        <p:spPr>
          <a:xfrm flipH="false" flipV="false" rot="5400000">
            <a:off x="649611" y="313526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8" y="0"/>
                </a:lnTo>
                <a:lnTo>
                  <a:pt x="1068868" y="1088662"/>
                </a:lnTo>
                <a:lnTo>
                  <a:pt x="0" y="108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61875" y="1936750"/>
            <a:ext cx="5775835" cy="632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mo Bold"/>
              </a:rPr>
              <a:t>Transformer les plans de conception en code</a:t>
            </a:r>
            <a:r>
              <a:rPr lang="en-US" sz="3999">
                <a:solidFill>
                  <a:srgbClr val="000000"/>
                </a:solidFill>
                <a:latin typeface="Arimo"/>
              </a:rPr>
              <a:t> informatique réel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mo Bold"/>
              </a:rPr>
              <a:t>Développement </a:t>
            </a:r>
            <a:r>
              <a:rPr lang="en-US" sz="3999">
                <a:solidFill>
                  <a:srgbClr val="000000"/>
                </a:solidFill>
                <a:latin typeface="Arimo"/>
              </a:rPr>
              <a:t>de logiciels</a:t>
            </a:r>
          </a:p>
          <a:p>
            <a:pPr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mo Bold"/>
              </a:rPr>
              <a:t>C</a:t>
            </a:r>
            <a:r>
              <a:rPr lang="en-US" sz="3999">
                <a:solidFill>
                  <a:srgbClr val="000000"/>
                </a:solidFill>
                <a:latin typeface="Arimo Bold"/>
              </a:rPr>
              <a:t>odage </a:t>
            </a:r>
            <a:r>
              <a:rPr lang="en-US" sz="3999">
                <a:solidFill>
                  <a:srgbClr val="000000"/>
                </a:solidFill>
                <a:latin typeface="Arimo"/>
              </a:rPr>
              <a:t>des </a:t>
            </a:r>
            <a:r>
              <a:rPr lang="en-US" sz="3999">
                <a:solidFill>
                  <a:srgbClr val="000000"/>
                </a:solidFill>
                <a:latin typeface="Arimo Bold"/>
              </a:rPr>
              <a:t>fonctionnalités</a:t>
            </a:r>
          </a:p>
          <a:p>
            <a:pPr>
              <a:lnSpc>
                <a:spcPts val="559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11092213" y="2182294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1092213" y="5001087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1073625" y="6417936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9714" y="1610758"/>
            <a:ext cx="7754080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9"/>
              </a:lnSpc>
            </a:pPr>
            <a:r>
              <a:rPr lang="en-US" sz="8499" spc="-169">
                <a:solidFill>
                  <a:srgbClr val="FFFFFF"/>
                </a:solidFill>
                <a:latin typeface="Hammersmith One"/>
              </a:rPr>
              <a:t>Implémentation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742460" cy="5143500"/>
            <a:chOff x="0" y="0"/>
            <a:chExt cx="11656613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0" t="5929" r="0" b="5929"/>
            <a:stretch>
              <a:fillRect/>
            </a:stretch>
          </p:blipFill>
          <p:spPr>
            <a:xfrm flipH="false" flipV="false">
              <a:off x="0" y="0"/>
              <a:ext cx="11656613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8742460" cy="51435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Freeform 5" id="5"/>
          <p:cNvSpPr/>
          <p:nvPr/>
        </p:nvSpPr>
        <p:spPr>
          <a:xfrm flipH="false" flipV="false" rot="5400000">
            <a:off x="649611" y="313526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8" y="0"/>
                </a:lnTo>
                <a:lnTo>
                  <a:pt x="1068868" y="1088662"/>
                </a:lnTo>
                <a:lnTo>
                  <a:pt x="0" y="108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61875" y="1429385"/>
            <a:ext cx="5775835" cy="733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"/>
              </a:rPr>
              <a:t>Des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tests rigoureux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sont effectués pour s'assurer que chaque composant fonctionne correctement 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"/>
              </a:rPr>
              <a:t> Le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système répond aux exigences définies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 dans la phase d'analyse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 Bold"/>
              </a:rPr>
              <a:t>Vérification totale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du système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10997425" y="7715105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0997425" y="1686813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0997425" y="4982037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9714" y="1610758"/>
            <a:ext cx="7105915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9"/>
              </a:lnSpc>
            </a:pPr>
            <a:r>
              <a:rPr lang="en-US" sz="8499" spc="-169">
                <a:solidFill>
                  <a:srgbClr val="FFFFFF"/>
                </a:solidFill>
                <a:latin typeface="Hammersmith One"/>
              </a:rPr>
              <a:t>Tests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742460" cy="5143500"/>
            <a:chOff x="0" y="0"/>
            <a:chExt cx="11656613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657" t="0" r="6657" b="0"/>
            <a:stretch>
              <a:fillRect/>
            </a:stretch>
          </p:blipFill>
          <p:spPr>
            <a:xfrm flipH="false" flipV="false">
              <a:off x="0" y="0"/>
              <a:ext cx="11656613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8742460" cy="51435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Freeform 5" id="5"/>
          <p:cNvSpPr/>
          <p:nvPr/>
        </p:nvSpPr>
        <p:spPr>
          <a:xfrm flipH="false" flipV="false" rot="5400000">
            <a:off x="649611" y="313526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8" y="0"/>
                </a:lnTo>
                <a:lnTo>
                  <a:pt x="1068868" y="1088662"/>
                </a:lnTo>
                <a:lnTo>
                  <a:pt x="0" y="108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82784" y="2305220"/>
            <a:ext cx="5775835" cy="599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"/>
              </a:rPr>
              <a:t>le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système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est prêt à être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déployé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pour les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utilisateurs finaux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 Bold"/>
              </a:rPr>
              <a:t>I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nstaller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dans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l'environnement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de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production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et mis à la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disposition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des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utilisateurs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.</a:t>
            </a:r>
          </a:p>
          <a:p>
            <a:pPr>
              <a:lnSpc>
                <a:spcPts val="531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11045050" y="2562080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1035525" y="4532871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9714" y="1610758"/>
            <a:ext cx="7105915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9"/>
              </a:lnSpc>
            </a:pPr>
            <a:r>
              <a:rPr lang="en-US" sz="8499" spc="-169">
                <a:solidFill>
                  <a:srgbClr val="FFFFFF"/>
                </a:solidFill>
                <a:latin typeface="Hammersmith One"/>
              </a:rPr>
              <a:t>Déploiement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742460" cy="5143500"/>
            <a:chOff x="0" y="0"/>
            <a:chExt cx="11656613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016" r="0" b="4016"/>
            <a:stretch>
              <a:fillRect/>
            </a:stretch>
          </p:blipFill>
          <p:spPr>
            <a:xfrm flipH="false" flipV="false">
              <a:off x="0" y="0"/>
              <a:ext cx="11656613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8742460" cy="51435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Freeform 5" id="5"/>
          <p:cNvSpPr/>
          <p:nvPr/>
        </p:nvSpPr>
        <p:spPr>
          <a:xfrm flipH="false" flipV="false" rot="5400000">
            <a:off x="649611" y="313526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8" y="0"/>
                </a:lnTo>
                <a:lnTo>
                  <a:pt x="1068868" y="1088662"/>
                </a:lnTo>
                <a:lnTo>
                  <a:pt x="0" y="108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82784" y="2971970"/>
            <a:ext cx="5775835" cy="466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"/>
              </a:rPr>
              <a:t>Maintenance continue pour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résoudre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les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problèmes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,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appliquer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des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correctifs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,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"/>
              </a:rPr>
              <a:t>Prendre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en charge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les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évolutions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.</a:t>
            </a:r>
          </a:p>
          <a:p>
            <a:pPr>
              <a:lnSpc>
                <a:spcPts val="531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11026000" y="3233851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1026000" y="5880077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9714" y="1610758"/>
            <a:ext cx="7733171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9"/>
              </a:lnSpc>
            </a:pPr>
            <a:r>
              <a:rPr lang="en-US" sz="8499" spc="-169">
                <a:solidFill>
                  <a:srgbClr val="FFFFFF"/>
                </a:solidFill>
                <a:latin typeface="Hammersmith One"/>
              </a:rPr>
              <a:t>La maintenance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6894" y="0"/>
            <a:ext cx="14870631" cy="10287000"/>
            <a:chOff x="0" y="0"/>
            <a:chExt cx="1982750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1814" t="0" r="1814" b="0"/>
            <a:stretch>
              <a:fillRect/>
            </a:stretch>
          </p:blipFill>
          <p:spPr>
            <a:xfrm flipH="false" flipV="false">
              <a:off x="0" y="0"/>
              <a:ext cx="1982750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17369" y="0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305438"/>
            <a:ext cx="11344458" cy="3676124"/>
            <a:chOff x="0" y="0"/>
            <a:chExt cx="15125944" cy="49014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408190"/>
              <a:ext cx="15125944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Avantages et leur importance pour le succès du projet ERP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000"/>
              <a:ext cx="15125944" cy="2850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12"/>
                </a:lnSpc>
                <a:spcBef>
                  <a:spcPct val="0"/>
                </a:spcBef>
              </a:pPr>
              <a:r>
                <a:rPr lang="en-US" sz="6624" spc="-132">
                  <a:solidFill>
                    <a:srgbClr val="FFFFFF"/>
                  </a:solidFill>
                  <a:latin typeface="Hammersmith One"/>
                </a:rPr>
                <a:t>Avantages et de la Méthode Waterfall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17461" y="579643"/>
            <a:ext cx="898114" cy="898114"/>
            <a:chOff x="0" y="0"/>
            <a:chExt cx="1197485" cy="1197485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197485" cy="1197485"/>
              <a:chOff x="0" y="0"/>
              <a:chExt cx="2540000" cy="254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938551" y="17180"/>
                <a:ext cx="1688191" cy="2560630"/>
              </a:xfrm>
              <a:custGeom>
                <a:avLst/>
                <a:gdLst/>
                <a:ahLst/>
                <a:cxnLst/>
                <a:rect r="r" b="b" t="t" l="l"/>
                <a:pathLst>
                  <a:path h="2560630" w="1688191">
                    <a:moveTo>
                      <a:pt x="648949" y="23148"/>
                    </a:moveTo>
                    <a:cubicBezTo>
                      <a:pt x="1282611" y="186758"/>
                      <a:pt x="1688191" y="805106"/>
                      <a:pt x="1585814" y="1451492"/>
                    </a:cubicBezTo>
                    <a:cubicBezTo>
                      <a:pt x="1483436" y="2097878"/>
                      <a:pt x="906626" y="2560630"/>
                      <a:pt x="253420" y="2520421"/>
                    </a:cubicBezTo>
                    <a:cubicBezTo>
                      <a:pt x="162551" y="2515235"/>
                      <a:pt x="81402" y="2461825"/>
                      <a:pt x="40701" y="2380416"/>
                    </a:cubicBezTo>
                    <a:cubicBezTo>
                      <a:pt x="0" y="2299006"/>
                      <a:pt x="5969" y="2202042"/>
                      <a:pt x="56347" y="2126239"/>
                    </a:cubicBezTo>
                    <a:cubicBezTo>
                      <a:pt x="106726" y="2050436"/>
                      <a:pt x="193812" y="2007382"/>
                      <a:pt x="284632" y="2013380"/>
                    </a:cubicBezTo>
                    <a:cubicBezTo>
                      <a:pt x="676555" y="2037506"/>
                      <a:pt x="1022641" y="1759854"/>
                      <a:pt x="1084067" y="1372023"/>
                    </a:cubicBezTo>
                    <a:cubicBezTo>
                      <a:pt x="1145494" y="984192"/>
                      <a:pt x="902146" y="613183"/>
                      <a:pt x="521949" y="515017"/>
                    </a:cubicBezTo>
                    <a:cubicBezTo>
                      <a:pt x="433721" y="492657"/>
                      <a:pt x="364201" y="424799"/>
                      <a:pt x="339713" y="337138"/>
                    </a:cubicBezTo>
                    <a:cubicBezTo>
                      <a:pt x="315225" y="249478"/>
                      <a:pt x="339511" y="155414"/>
                      <a:pt x="403377" y="90567"/>
                    </a:cubicBezTo>
                    <a:cubicBezTo>
                      <a:pt x="467243" y="25719"/>
                      <a:pt x="560925" y="0"/>
                      <a:pt x="648949" y="23148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12128146" y="399016"/>
            <a:ext cx="5131154" cy="1876526"/>
            <a:chOff x="0" y="0"/>
            <a:chExt cx="6841538" cy="250203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6841538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Medium"/>
                </a:rPr>
                <a:t>STRUCTURE CLAIRE ET LINÉAIRE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67875"/>
              <a:ext cx="6841538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Offre 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une </a:t>
              </a: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vision globale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 du projet</a:t>
              </a:r>
            </a:p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Comprendre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 facilement la </a:t>
              </a: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séquence des étapes et des activités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37671" y="2817011"/>
            <a:ext cx="5131154" cy="1929866"/>
            <a:chOff x="0" y="0"/>
            <a:chExt cx="6841538" cy="257315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6841538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Medium"/>
                </a:rPr>
                <a:t>DOCUMENTATION EXHAUSTIVE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38995"/>
              <a:ext cx="6841538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Assurer 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la </a:t>
              </a: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compréhension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, la </a:t>
              </a: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traçabilité 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et la </a:t>
              </a: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transparence 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tout au long du projet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0" y="0"/>
            <a:ext cx="8637027" cy="102870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756889" y="2270317"/>
            <a:ext cx="6486916" cy="554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2"/>
              </a:lnSpc>
            </a:pPr>
            <a:r>
              <a:rPr lang="en-US" sz="8424" spc="-168">
                <a:solidFill>
                  <a:srgbClr val="FFFFFF"/>
                </a:solidFill>
                <a:latin typeface="Hammersmith One Semi-Bold"/>
              </a:rPr>
              <a:t>Avantages de la Méthode Waterfall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5400000">
            <a:off x="766786" y="389119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2"/>
                </a:lnTo>
                <a:lnTo>
                  <a:pt x="0" y="108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9279731" y="2632493"/>
            <a:ext cx="8294184" cy="0"/>
          </a:xfrm>
          <a:prstGeom prst="line">
            <a:avLst/>
          </a:prstGeom>
          <a:ln cap="rnd" w="19050">
            <a:solidFill>
              <a:srgbClr val="FFB9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279731" y="5153025"/>
            <a:ext cx="8294184" cy="0"/>
          </a:xfrm>
          <a:prstGeom prst="line">
            <a:avLst/>
          </a:prstGeom>
          <a:ln cap="rnd" w="19050">
            <a:solidFill>
              <a:srgbClr val="FFB92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9817461" y="3443702"/>
            <a:ext cx="898114" cy="898114"/>
            <a:chOff x="0" y="0"/>
            <a:chExt cx="1197485" cy="1197485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1197485" cy="1197485"/>
              <a:chOff x="0" y="0"/>
              <a:chExt cx="2540000" cy="254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938551" y="17180"/>
                <a:ext cx="1688191" cy="2560630"/>
              </a:xfrm>
              <a:custGeom>
                <a:avLst/>
                <a:gdLst/>
                <a:ahLst/>
                <a:cxnLst/>
                <a:rect r="r" b="b" t="t" l="l"/>
                <a:pathLst>
                  <a:path h="2560630" w="1688191">
                    <a:moveTo>
                      <a:pt x="648949" y="23148"/>
                    </a:moveTo>
                    <a:cubicBezTo>
                      <a:pt x="1282611" y="186758"/>
                      <a:pt x="1688191" y="805106"/>
                      <a:pt x="1585814" y="1451492"/>
                    </a:cubicBezTo>
                    <a:cubicBezTo>
                      <a:pt x="1483436" y="2097878"/>
                      <a:pt x="906626" y="2560630"/>
                      <a:pt x="253420" y="2520421"/>
                    </a:cubicBezTo>
                    <a:cubicBezTo>
                      <a:pt x="162551" y="2515235"/>
                      <a:pt x="81402" y="2461825"/>
                      <a:pt x="40701" y="2380416"/>
                    </a:cubicBezTo>
                    <a:cubicBezTo>
                      <a:pt x="0" y="2299006"/>
                      <a:pt x="5969" y="2202042"/>
                      <a:pt x="56347" y="2126239"/>
                    </a:cubicBezTo>
                    <a:cubicBezTo>
                      <a:pt x="106726" y="2050436"/>
                      <a:pt x="193812" y="2007382"/>
                      <a:pt x="284632" y="2013380"/>
                    </a:cubicBezTo>
                    <a:cubicBezTo>
                      <a:pt x="676555" y="2037506"/>
                      <a:pt x="1022641" y="1759854"/>
                      <a:pt x="1084067" y="1372023"/>
                    </a:cubicBezTo>
                    <a:cubicBezTo>
                      <a:pt x="1145494" y="984192"/>
                      <a:pt x="902146" y="613183"/>
                      <a:pt x="521949" y="515017"/>
                    </a:cubicBezTo>
                    <a:cubicBezTo>
                      <a:pt x="433721" y="492657"/>
                      <a:pt x="364201" y="424799"/>
                      <a:pt x="339713" y="337138"/>
                    </a:cubicBezTo>
                    <a:cubicBezTo>
                      <a:pt x="315225" y="249478"/>
                      <a:pt x="339511" y="155414"/>
                      <a:pt x="403377" y="90567"/>
                    </a:cubicBezTo>
                    <a:cubicBezTo>
                      <a:pt x="467243" y="25719"/>
                      <a:pt x="560925" y="0"/>
                      <a:pt x="648949" y="23148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</p:sp>
        </p:grpSp>
      </p:grpSp>
      <p:grpSp>
        <p:nvGrpSpPr>
          <p:cNvPr name="Group 21" id="21"/>
          <p:cNvGrpSpPr/>
          <p:nvPr/>
        </p:nvGrpSpPr>
        <p:grpSpPr>
          <a:xfrm rot="0">
            <a:off x="12128146" y="5505450"/>
            <a:ext cx="5131154" cy="1539341"/>
            <a:chOff x="0" y="0"/>
            <a:chExt cx="6841538" cy="205245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6841538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Medium"/>
                </a:rPr>
                <a:t>CONTRÔLE DE LA QUALITÉ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038995"/>
              <a:ext cx="6841538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lear Sans"/>
                </a:rPr>
                <a:t>Permet </a:t>
              </a: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d'identifier 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et de </a:t>
              </a: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corriger 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les </a:t>
              </a: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erreurs 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dès leur apparition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9279731" y="7396279"/>
            <a:ext cx="8294184" cy="0"/>
          </a:xfrm>
          <a:prstGeom prst="line">
            <a:avLst/>
          </a:prstGeom>
          <a:ln cap="rnd" w="19050">
            <a:solidFill>
              <a:srgbClr val="FFB92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9817461" y="5825595"/>
            <a:ext cx="898114" cy="898114"/>
            <a:chOff x="0" y="0"/>
            <a:chExt cx="1197485" cy="1197485"/>
          </a:xfrm>
        </p:grpSpPr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0" y="0"/>
              <a:ext cx="1197485" cy="1197485"/>
              <a:chOff x="0" y="0"/>
              <a:chExt cx="2540000" cy="25400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938551" y="17180"/>
                <a:ext cx="1688191" cy="2560630"/>
              </a:xfrm>
              <a:custGeom>
                <a:avLst/>
                <a:gdLst/>
                <a:ahLst/>
                <a:cxnLst/>
                <a:rect r="r" b="b" t="t" l="l"/>
                <a:pathLst>
                  <a:path h="2560630" w="1688191">
                    <a:moveTo>
                      <a:pt x="648949" y="23148"/>
                    </a:moveTo>
                    <a:cubicBezTo>
                      <a:pt x="1282611" y="186758"/>
                      <a:pt x="1688191" y="805106"/>
                      <a:pt x="1585814" y="1451492"/>
                    </a:cubicBezTo>
                    <a:cubicBezTo>
                      <a:pt x="1483436" y="2097878"/>
                      <a:pt x="906626" y="2560630"/>
                      <a:pt x="253420" y="2520421"/>
                    </a:cubicBezTo>
                    <a:cubicBezTo>
                      <a:pt x="162551" y="2515235"/>
                      <a:pt x="81402" y="2461825"/>
                      <a:pt x="40701" y="2380416"/>
                    </a:cubicBezTo>
                    <a:cubicBezTo>
                      <a:pt x="0" y="2299006"/>
                      <a:pt x="5969" y="2202042"/>
                      <a:pt x="56347" y="2126239"/>
                    </a:cubicBezTo>
                    <a:cubicBezTo>
                      <a:pt x="106726" y="2050436"/>
                      <a:pt x="193812" y="2007382"/>
                      <a:pt x="284632" y="2013380"/>
                    </a:cubicBezTo>
                    <a:cubicBezTo>
                      <a:pt x="676555" y="2037506"/>
                      <a:pt x="1022641" y="1759854"/>
                      <a:pt x="1084067" y="1372023"/>
                    </a:cubicBezTo>
                    <a:cubicBezTo>
                      <a:pt x="1145494" y="984192"/>
                      <a:pt x="902146" y="613183"/>
                      <a:pt x="521949" y="515017"/>
                    </a:cubicBezTo>
                    <a:cubicBezTo>
                      <a:pt x="433721" y="492657"/>
                      <a:pt x="364201" y="424799"/>
                      <a:pt x="339713" y="337138"/>
                    </a:cubicBezTo>
                    <a:cubicBezTo>
                      <a:pt x="315225" y="249478"/>
                      <a:pt x="339511" y="155414"/>
                      <a:pt x="403377" y="90567"/>
                    </a:cubicBezTo>
                    <a:cubicBezTo>
                      <a:pt x="467243" y="25719"/>
                      <a:pt x="560925" y="0"/>
                      <a:pt x="648949" y="23148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</p:sp>
        </p:grpSp>
      </p:grpSp>
      <p:grpSp>
        <p:nvGrpSpPr>
          <p:cNvPr name="Group 29" id="29"/>
          <p:cNvGrpSpPr/>
          <p:nvPr/>
        </p:nvGrpSpPr>
        <p:grpSpPr>
          <a:xfrm rot="0">
            <a:off x="12137671" y="7718959"/>
            <a:ext cx="5131154" cy="1977491"/>
            <a:chOff x="0" y="0"/>
            <a:chExt cx="6841538" cy="2636655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47625"/>
              <a:ext cx="6841538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Medium"/>
                </a:rPr>
                <a:t>ADAPTATION AUX NORMES ET RÉGLEMENTATIONS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623195"/>
              <a:ext cx="6841538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Garantir 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la </a:t>
              </a: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conformité </a:t>
              </a:r>
              <a:r>
                <a:rPr lang="en-US" sz="2200">
                  <a:solidFill>
                    <a:srgbClr val="000000"/>
                  </a:solidFill>
                  <a:latin typeface="Clear Sans"/>
                </a:rPr>
                <a:t>aux n</a:t>
              </a:r>
              <a:r>
                <a:rPr lang="en-US" sz="2200">
                  <a:solidFill>
                    <a:srgbClr val="000000"/>
                  </a:solidFill>
                  <a:latin typeface="Clear Sans Bold"/>
                </a:rPr>
                <a:t>ormes en vigueur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817461" y="8205904"/>
            <a:ext cx="898114" cy="898114"/>
            <a:chOff x="0" y="0"/>
            <a:chExt cx="1197485" cy="1197485"/>
          </a:xfrm>
        </p:grpSpPr>
        <p:grpSp>
          <p:nvGrpSpPr>
            <p:cNvPr name="Group 33" id="33"/>
            <p:cNvGrpSpPr>
              <a:grpSpLocks noChangeAspect="true"/>
            </p:cNvGrpSpPr>
            <p:nvPr/>
          </p:nvGrpSpPr>
          <p:grpSpPr>
            <a:xfrm rot="0">
              <a:off x="0" y="0"/>
              <a:ext cx="1197485" cy="1197485"/>
              <a:chOff x="0" y="0"/>
              <a:chExt cx="2540000" cy="25400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938551" y="17180"/>
                <a:ext cx="1688191" cy="2560630"/>
              </a:xfrm>
              <a:custGeom>
                <a:avLst/>
                <a:gdLst/>
                <a:ahLst/>
                <a:cxnLst/>
                <a:rect r="r" b="b" t="t" l="l"/>
                <a:pathLst>
                  <a:path h="2560630" w="1688191">
                    <a:moveTo>
                      <a:pt x="648949" y="23148"/>
                    </a:moveTo>
                    <a:cubicBezTo>
                      <a:pt x="1282611" y="186758"/>
                      <a:pt x="1688191" y="805106"/>
                      <a:pt x="1585814" y="1451492"/>
                    </a:cubicBezTo>
                    <a:cubicBezTo>
                      <a:pt x="1483436" y="2097878"/>
                      <a:pt x="906626" y="2560630"/>
                      <a:pt x="253420" y="2520421"/>
                    </a:cubicBezTo>
                    <a:cubicBezTo>
                      <a:pt x="162551" y="2515235"/>
                      <a:pt x="81402" y="2461825"/>
                      <a:pt x="40701" y="2380416"/>
                    </a:cubicBezTo>
                    <a:cubicBezTo>
                      <a:pt x="0" y="2299006"/>
                      <a:pt x="5969" y="2202042"/>
                      <a:pt x="56347" y="2126239"/>
                    </a:cubicBezTo>
                    <a:cubicBezTo>
                      <a:pt x="106726" y="2050436"/>
                      <a:pt x="193812" y="2007382"/>
                      <a:pt x="284632" y="2013380"/>
                    </a:cubicBezTo>
                    <a:cubicBezTo>
                      <a:pt x="676555" y="2037506"/>
                      <a:pt x="1022641" y="1759854"/>
                      <a:pt x="1084067" y="1372023"/>
                    </a:cubicBezTo>
                    <a:cubicBezTo>
                      <a:pt x="1145494" y="984192"/>
                      <a:pt x="902146" y="613183"/>
                      <a:pt x="521949" y="515017"/>
                    </a:cubicBezTo>
                    <a:cubicBezTo>
                      <a:pt x="433721" y="492657"/>
                      <a:pt x="364201" y="424799"/>
                      <a:pt x="339713" y="337138"/>
                    </a:cubicBezTo>
                    <a:cubicBezTo>
                      <a:pt x="315225" y="249478"/>
                      <a:pt x="339511" y="155414"/>
                      <a:pt x="403377" y="90567"/>
                    </a:cubicBezTo>
                    <a:cubicBezTo>
                      <a:pt x="467243" y="25719"/>
                      <a:pt x="560925" y="0"/>
                      <a:pt x="648949" y="23148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3768585"/>
            <a:chOff x="0" y="0"/>
            <a:chExt cx="12192000" cy="50247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0" t="2637" r="0" b="35541"/>
            <a:stretch>
              <a:fillRect/>
            </a:stretch>
          </p:blipFill>
          <p:spPr>
            <a:xfrm flipH="false" flipV="false">
              <a:off x="0" y="0"/>
              <a:ext cx="12192000" cy="502478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9144000" cy="3768585"/>
          </a:xfrm>
          <a:prstGeom prst="rect">
            <a:avLst/>
          </a:prstGeom>
          <a:solidFill>
            <a:srgbClr val="FFB923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858556"/>
            <a:ext cx="6685111" cy="2051473"/>
            <a:chOff x="0" y="0"/>
            <a:chExt cx="8913481" cy="27352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03989"/>
              <a:ext cx="8796687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Nos points de discussion clés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8913481" cy="1808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0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FFFFFF"/>
                  </a:solidFill>
                  <a:latin typeface="Hammersmith One"/>
                </a:rPr>
                <a:t>A</a:t>
              </a:r>
              <a:r>
                <a:rPr lang="en-US" sz="8499" spc="-169">
                  <a:solidFill>
                    <a:srgbClr val="FFFFFF"/>
                  </a:solidFill>
                  <a:latin typeface="Hammersmith One"/>
                </a:rPr>
                <a:t>genda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46496" y="5142364"/>
            <a:ext cx="5218693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mo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46496" y="8102600"/>
            <a:ext cx="5218693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mo Bold"/>
              </a:rPr>
              <a:t>Pourquoi ce Choix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47107" y="6479607"/>
            <a:ext cx="5218693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mo Bold"/>
              </a:rPr>
              <a:t>Avantages et de la Méthode Waterfall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46496" y="6666096"/>
            <a:ext cx="5218693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mo Bold"/>
              </a:rPr>
              <a:t>Méthode Waterfall : définition et origines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47107" y="5142364"/>
            <a:ext cx="5218693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mo Bold"/>
              </a:rPr>
              <a:t>Comment ça marche?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47107" y="8388350"/>
            <a:ext cx="5218693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mo Bold"/>
              </a:rPr>
              <a:t>Conclusion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512293" y="5199514"/>
            <a:ext cx="629403" cy="611143"/>
            <a:chOff x="0" y="0"/>
            <a:chExt cx="839203" cy="814857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839203" cy="81485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26836" y="48654"/>
              <a:ext cx="58553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120">
                  <a:solidFill>
                    <a:srgbClr val="000000"/>
                  </a:solidFill>
                  <a:latin typeface="Clear Sans Medium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12293" y="6681199"/>
            <a:ext cx="629403" cy="611143"/>
            <a:chOff x="0" y="0"/>
            <a:chExt cx="839203" cy="814857"/>
          </a:xfrm>
        </p:grpSpPr>
        <p:sp>
          <p:nvSpPr>
            <p:cNvPr name="AutoShape 18" id="18"/>
            <p:cNvSpPr/>
            <p:nvPr/>
          </p:nvSpPr>
          <p:spPr>
            <a:xfrm rot="0">
              <a:off x="0" y="0"/>
              <a:ext cx="839203" cy="81485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26836" y="48654"/>
              <a:ext cx="58553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120">
                  <a:solidFill>
                    <a:srgbClr val="000000"/>
                  </a:solidFill>
                  <a:latin typeface="Clear Sans Mediu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12293" y="8191725"/>
            <a:ext cx="629403" cy="611143"/>
            <a:chOff x="0" y="0"/>
            <a:chExt cx="839203" cy="814857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839203" cy="81485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26836" y="48654"/>
              <a:ext cx="58553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120">
                  <a:solidFill>
                    <a:srgbClr val="000000"/>
                  </a:solidFill>
                  <a:latin typeface="Clear Sans Medium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55035" y="5199514"/>
            <a:ext cx="629403" cy="611143"/>
            <a:chOff x="0" y="0"/>
            <a:chExt cx="839203" cy="814857"/>
          </a:xfrm>
        </p:grpSpPr>
        <p:sp>
          <p:nvSpPr>
            <p:cNvPr name="AutoShape 24" id="24"/>
            <p:cNvSpPr/>
            <p:nvPr/>
          </p:nvSpPr>
          <p:spPr>
            <a:xfrm rot="0">
              <a:off x="0" y="0"/>
              <a:ext cx="839203" cy="81485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26836" y="48654"/>
              <a:ext cx="58553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120">
                  <a:solidFill>
                    <a:srgbClr val="000000"/>
                  </a:solidFill>
                  <a:latin typeface="Clear Sans Medium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55035" y="6762984"/>
            <a:ext cx="629403" cy="611143"/>
            <a:chOff x="0" y="0"/>
            <a:chExt cx="839203" cy="814857"/>
          </a:xfrm>
        </p:grpSpPr>
        <p:sp>
          <p:nvSpPr>
            <p:cNvPr name="AutoShape 27" id="27"/>
            <p:cNvSpPr/>
            <p:nvPr/>
          </p:nvSpPr>
          <p:spPr>
            <a:xfrm rot="0">
              <a:off x="0" y="0"/>
              <a:ext cx="839203" cy="81485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26836" y="48654"/>
              <a:ext cx="58553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120">
                  <a:solidFill>
                    <a:srgbClr val="000000"/>
                  </a:solidFill>
                  <a:latin typeface="Clear Sans Medium"/>
                </a:rPr>
                <a:t>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655035" y="8326627"/>
            <a:ext cx="629403" cy="611143"/>
            <a:chOff x="0" y="0"/>
            <a:chExt cx="839203" cy="814857"/>
          </a:xfrm>
        </p:grpSpPr>
        <p:sp>
          <p:nvSpPr>
            <p:cNvPr name="AutoShape 30" id="30"/>
            <p:cNvSpPr/>
            <p:nvPr/>
          </p:nvSpPr>
          <p:spPr>
            <a:xfrm rot="0">
              <a:off x="0" y="0"/>
              <a:ext cx="839203" cy="81485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26836" y="48654"/>
              <a:ext cx="58553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120">
                  <a:solidFill>
                    <a:srgbClr val="000000"/>
                  </a:solidFill>
                  <a:latin typeface="Clear Sans Medium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742460" cy="10287000"/>
            <a:chOff x="0" y="0"/>
            <a:chExt cx="1165661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0" t="5563" r="0" b="15893"/>
            <a:stretch>
              <a:fillRect/>
            </a:stretch>
          </p:blipFill>
          <p:spPr>
            <a:xfrm flipH="false" flipV="false">
              <a:off x="0" y="0"/>
              <a:ext cx="1165661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576749" y="620630"/>
            <a:ext cx="7203163" cy="9045741"/>
            <a:chOff x="0" y="0"/>
            <a:chExt cx="9604218" cy="120609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85679"/>
              <a:ext cx="9604218" cy="9875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Garet"/>
                </a:rPr>
                <a:t> la méthode </a:t>
              </a:r>
              <a:r>
                <a:rPr lang="en-US" sz="3500">
                  <a:solidFill>
                    <a:srgbClr val="000000"/>
                  </a:solidFill>
                  <a:latin typeface="Garet Bold Italics"/>
                </a:rPr>
                <a:t>Waterfall est la solution la plus adaptée</a:t>
              </a:r>
              <a:r>
                <a:rPr lang="en-US" sz="3500">
                  <a:solidFill>
                    <a:srgbClr val="000000"/>
                  </a:solidFill>
                  <a:latin typeface="Garet"/>
                </a:rPr>
                <a:t> pour la réalisation de notre projet ERP pour notre client. La </a:t>
              </a:r>
              <a:r>
                <a:rPr lang="en-US" sz="3500">
                  <a:solidFill>
                    <a:srgbClr val="000000"/>
                  </a:solidFill>
                  <a:latin typeface="Garet Bold"/>
                </a:rPr>
                <a:t>structure claire </a:t>
              </a:r>
              <a:r>
                <a:rPr lang="en-US" sz="3500">
                  <a:solidFill>
                    <a:srgbClr val="000000"/>
                  </a:solidFill>
                  <a:latin typeface="Garet"/>
                </a:rPr>
                <a:t>et </a:t>
              </a:r>
              <a:r>
                <a:rPr lang="en-US" sz="3500">
                  <a:solidFill>
                    <a:srgbClr val="000000"/>
                  </a:solidFill>
                  <a:latin typeface="Garet Bold"/>
                </a:rPr>
                <a:t>linéaire</a:t>
              </a:r>
              <a:r>
                <a:rPr lang="en-US" sz="3500">
                  <a:solidFill>
                    <a:srgbClr val="000000"/>
                  </a:solidFill>
                  <a:latin typeface="Garet"/>
                </a:rPr>
                <a:t> de cette approche, associée à des exigences bien définies au départ, </a:t>
              </a:r>
              <a:r>
                <a:rPr lang="en-US" sz="3500">
                  <a:solidFill>
                    <a:srgbClr val="000000"/>
                  </a:solidFill>
                  <a:latin typeface="Garet Bold"/>
                </a:rPr>
                <a:t>un contrôle strict du périmètre</a:t>
              </a:r>
              <a:r>
                <a:rPr lang="en-US" sz="3500">
                  <a:solidFill>
                    <a:srgbClr val="000000"/>
                  </a:solidFill>
                  <a:latin typeface="Garet"/>
                </a:rPr>
                <a:t> et </a:t>
              </a:r>
              <a:r>
                <a:rPr lang="en-US" sz="3500">
                  <a:solidFill>
                    <a:srgbClr val="000000"/>
                  </a:solidFill>
                  <a:latin typeface="Garet Bold"/>
                </a:rPr>
                <a:t>une</a:t>
              </a:r>
              <a:r>
                <a:rPr lang="en-US" sz="3500">
                  <a:solidFill>
                    <a:srgbClr val="000000"/>
                  </a:solidFill>
                  <a:latin typeface="Garet"/>
                </a:rPr>
                <a:t> </a:t>
              </a:r>
              <a:r>
                <a:rPr lang="en-US" sz="3500">
                  <a:solidFill>
                    <a:srgbClr val="000000"/>
                  </a:solidFill>
                  <a:latin typeface="Garet Bold Italics"/>
                </a:rPr>
                <a:t>documentation complète</a:t>
              </a:r>
              <a:r>
                <a:rPr lang="en-US" sz="3500">
                  <a:solidFill>
                    <a:srgbClr val="000000"/>
                  </a:solidFill>
                  <a:latin typeface="Garet"/>
                </a:rPr>
                <a:t>, </a:t>
              </a:r>
              <a:r>
                <a:rPr lang="en-US" sz="3500">
                  <a:solidFill>
                    <a:srgbClr val="000000"/>
                  </a:solidFill>
                  <a:latin typeface="Garet Italics"/>
                </a:rPr>
                <a:t>crée un environnement propice à la réussite de ce projet</a:t>
              </a:r>
              <a:r>
                <a:rPr lang="en-US" sz="3500">
                  <a:solidFill>
                    <a:srgbClr val="000000"/>
                  </a:solidFill>
                  <a:latin typeface="Garet"/>
                </a:rPr>
                <a:t> d'envergure.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9865"/>
              <a:ext cx="9604218" cy="1543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89"/>
                </a:lnSpc>
              </a:pPr>
              <a:r>
                <a:rPr lang="en-US" sz="7299" spc="-145">
                  <a:solidFill>
                    <a:srgbClr val="000000"/>
                  </a:solidFill>
                  <a:latin typeface="Hammersmith One"/>
                </a:rPr>
                <a:t>Conclusion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5400000">
            <a:off x="12447081" y="5447703"/>
            <a:ext cx="11764872" cy="869465"/>
          </a:xfrm>
          <a:custGeom>
            <a:avLst/>
            <a:gdLst/>
            <a:ahLst/>
            <a:cxnLst/>
            <a:rect r="r" b="b" t="t" l="l"/>
            <a:pathLst>
              <a:path h="869465" w="11764872">
                <a:moveTo>
                  <a:pt x="0" y="0"/>
                </a:moveTo>
                <a:lnTo>
                  <a:pt x="11764872" y="0"/>
                </a:lnTo>
                <a:lnTo>
                  <a:pt x="11764872" y="869466"/>
                </a:lnTo>
                <a:lnTo>
                  <a:pt x="0" y="869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1" t="-308623" r="-7088" b="-104273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5540" y="0"/>
            <a:ext cx="8742460" cy="10287000"/>
            <a:chOff x="0" y="0"/>
            <a:chExt cx="1165661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719" t="13149" r="24073" b="0"/>
            <a:stretch>
              <a:fillRect/>
            </a:stretch>
          </p:blipFill>
          <p:spPr>
            <a:xfrm flipH="false" flipV="false">
              <a:off x="0" y="0"/>
              <a:ext cx="1165661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342377" y="4440310"/>
            <a:ext cx="7203163" cy="1914690"/>
            <a:chOff x="0" y="0"/>
            <a:chExt cx="9604218" cy="25529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14746"/>
              <a:ext cx="960421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Hammersmith One"/>
                </a:rPr>
                <a:t>Des question?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9604218" cy="1797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52"/>
                </a:lnSpc>
              </a:pPr>
              <a:r>
                <a:rPr lang="en-US" sz="8424" spc="-168">
                  <a:solidFill>
                    <a:srgbClr val="000000"/>
                  </a:solidFill>
                  <a:latin typeface="Hammersmith One"/>
                </a:rPr>
                <a:t>Merci !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418727" y="1926872"/>
            <a:ext cx="2833328" cy="32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6"/>
              </a:lnSpc>
            </a:pPr>
            <a:r>
              <a:rPr lang="en-US" sz="1876">
                <a:solidFill>
                  <a:srgbClr val="000000"/>
                </a:solidFill>
                <a:latin typeface="Hammersmith One Bold"/>
              </a:rPr>
              <a:t>ERP en développement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2348763" y="1756591"/>
            <a:ext cx="689712" cy="702485"/>
          </a:xfrm>
          <a:custGeom>
            <a:avLst/>
            <a:gdLst/>
            <a:ahLst/>
            <a:cxnLst/>
            <a:rect r="r" b="b" t="t" l="l"/>
            <a:pathLst>
              <a:path h="702485" w="689712">
                <a:moveTo>
                  <a:pt x="0" y="0"/>
                </a:moveTo>
                <a:lnTo>
                  <a:pt x="689713" y="0"/>
                </a:lnTo>
                <a:lnTo>
                  <a:pt x="689713" y="702484"/>
                </a:lnTo>
                <a:lnTo>
                  <a:pt x="0" y="702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-5298830" y="4800485"/>
            <a:ext cx="10987973" cy="812050"/>
          </a:xfrm>
          <a:custGeom>
            <a:avLst/>
            <a:gdLst/>
            <a:ahLst/>
            <a:cxnLst/>
            <a:rect r="r" b="b" t="t" l="l"/>
            <a:pathLst>
              <a:path h="812050" w="10987973">
                <a:moveTo>
                  <a:pt x="0" y="0"/>
                </a:moveTo>
                <a:lnTo>
                  <a:pt x="10987973" y="0"/>
                </a:lnTo>
                <a:lnTo>
                  <a:pt x="10987973" y="812050"/>
                </a:lnTo>
                <a:lnTo>
                  <a:pt x="0" y="812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1" t="-308623" r="-7088" b="-104273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6894" y="0"/>
            <a:ext cx="14870631" cy="10287000"/>
            <a:chOff x="0" y="0"/>
            <a:chExt cx="1982750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1814" t="0" r="1814" b="0"/>
            <a:stretch>
              <a:fillRect/>
            </a:stretch>
          </p:blipFill>
          <p:spPr>
            <a:xfrm flipH="false" flipV="false">
              <a:off x="0" y="0"/>
              <a:ext cx="1982750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17369" y="0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134113"/>
            <a:ext cx="11344458" cy="2018774"/>
            <a:chOff x="0" y="0"/>
            <a:chExt cx="15125944" cy="26916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31815"/>
              <a:ext cx="15125944" cy="759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Arimo Bold"/>
                </a:rPr>
                <a:t>Méthode Waterfall pour le Projet ERP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000"/>
              <a:ext cx="15125944" cy="140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12"/>
                </a:lnSpc>
                <a:spcBef>
                  <a:spcPct val="0"/>
                </a:spcBef>
              </a:pPr>
              <a:r>
                <a:rPr lang="en-US" sz="6624" spc="-132">
                  <a:solidFill>
                    <a:srgbClr val="FFFFFF"/>
                  </a:solidFill>
                  <a:latin typeface="Hammersmith One"/>
                </a:rPr>
                <a:t>INTRODUCTION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44655" y="1149141"/>
            <a:ext cx="8349476" cy="7422531"/>
            <a:chOff x="0" y="0"/>
            <a:chExt cx="11132634" cy="98967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463" t="0" r="26463" b="0"/>
            <a:stretch>
              <a:fillRect/>
            </a:stretch>
          </p:blipFill>
          <p:spPr>
            <a:xfrm flipH="false" flipV="false">
              <a:off x="0" y="0"/>
              <a:ext cx="11132634" cy="989670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5400000">
            <a:off x="12447081" y="5447703"/>
            <a:ext cx="11764872" cy="869465"/>
          </a:xfrm>
          <a:custGeom>
            <a:avLst/>
            <a:gdLst/>
            <a:ahLst/>
            <a:cxnLst/>
            <a:rect r="r" b="b" t="t" l="l"/>
            <a:pathLst>
              <a:path h="869465" w="11764872">
                <a:moveTo>
                  <a:pt x="0" y="0"/>
                </a:moveTo>
                <a:lnTo>
                  <a:pt x="11764872" y="0"/>
                </a:lnTo>
                <a:lnTo>
                  <a:pt x="11764872" y="869466"/>
                </a:lnTo>
                <a:lnTo>
                  <a:pt x="0" y="8694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0" y="-9525"/>
            <a:ext cx="9144000" cy="3036787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493064" y="4142864"/>
            <a:ext cx="8157872" cy="411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4199">
                <a:solidFill>
                  <a:srgbClr val="000000"/>
                </a:solidFill>
                <a:latin typeface="Arimo"/>
              </a:rPr>
              <a:t>Un projet est un </a:t>
            </a:r>
            <a:r>
              <a:rPr lang="en-US" sz="4199">
                <a:solidFill>
                  <a:srgbClr val="000000"/>
                </a:solidFill>
                <a:latin typeface="Arimo Bold"/>
              </a:rPr>
              <a:t>ensemble d'activités coordonnées et maîtrisées</a:t>
            </a:r>
            <a:r>
              <a:rPr lang="en-US" sz="4199">
                <a:solidFill>
                  <a:srgbClr val="000000"/>
                </a:solidFill>
                <a:latin typeface="Arimo"/>
              </a:rPr>
              <a:t> pour </a:t>
            </a:r>
            <a:r>
              <a:rPr lang="en-US" sz="4199">
                <a:solidFill>
                  <a:srgbClr val="000000"/>
                </a:solidFill>
                <a:latin typeface="Arimo Bold"/>
              </a:rPr>
              <a:t>atteindre un objectif</a:t>
            </a:r>
            <a:r>
              <a:rPr lang="en-US" sz="4199">
                <a:solidFill>
                  <a:srgbClr val="000000"/>
                </a:solidFill>
                <a:latin typeface="Arimo"/>
              </a:rPr>
              <a:t> en respectant des </a:t>
            </a:r>
            <a:r>
              <a:rPr lang="en-US" sz="4199">
                <a:solidFill>
                  <a:srgbClr val="000000"/>
                </a:solidFill>
                <a:latin typeface="Arimo Bold"/>
              </a:rPr>
              <a:t>exigences de qualité, de coûts et de délais</a:t>
            </a:r>
            <a:r>
              <a:rPr lang="en-US" sz="4199">
                <a:solidFill>
                  <a:srgbClr val="000000"/>
                </a:solidFill>
                <a:latin typeface="Arimo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6993" y="317381"/>
            <a:ext cx="8157872" cy="237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9"/>
              </a:lnSpc>
            </a:pPr>
            <a:r>
              <a:rPr lang="en-US" sz="7299" spc="-145">
                <a:solidFill>
                  <a:srgbClr val="FFFFFF"/>
                </a:solidFill>
                <a:latin typeface="Hammersmith One"/>
              </a:rPr>
              <a:t>C’est quoi un projet?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825" y="0"/>
            <a:ext cx="16124519" cy="10287000"/>
            <a:chOff x="0" y="0"/>
            <a:chExt cx="2149935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0" t="2152" r="0" b="2152"/>
            <a:stretch>
              <a:fillRect/>
            </a:stretch>
          </p:blipFill>
          <p:spPr>
            <a:xfrm flipH="false" flipV="false">
              <a:off x="0" y="0"/>
              <a:ext cx="21499359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false" rot="0">
            <a:off x="3539843" y="-27892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12470376" y="0"/>
                </a:moveTo>
                <a:lnTo>
                  <a:pt x="0" y="0"/>
                </a:lnTo>
                <a:lnTo>
                  <a:pt x="0" y="10314892"/>
                </a:lnTo>
                <a:lnTo>
                  <a:pt x="12470376" y="10314892"/>
                </a:lnTo>
                <a:lnTo>
                  <a:pt x="1247037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120630" y="3461410"/>
            <a:ext cx="9958982" cy="3364180"/>
            <a:chOff x="0" y="0"/>
            <a:chExt cx="13278643" cy="448557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783475"/>
              <a:ext cx="1327864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Hammersmith One"/>
                </a:rPr>
                <a:t>Un modèle de développement de projet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8632"/>
              <a:ext cx="13278643" cy="3553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59"/>
                </a:lnSpc>
                <a:spcBef>
                  <a:spcPct val="0"/>
                </a:spcBef>
              </a:pPr>
              <a:r>
                <a:rPr lang="en-US" sz="8199" spc="-163">
                  <a:solidFill>
                    <a:srgbClr val="FFFFFF"/>
                  </a:solidFill>
                  <a:latin typeface="Hammersmith One"/>
                </a:rPr>
                <a:t>Méthode Waterfall : définition et origines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972454" cy="5143500"/>
            <a:chOff x="0" y="0"/>
            <a:chExt cx="11963271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4208" t="0" r="4208" b="0"/>
            <a:stretch>
              <a:fillRect/>
            </a:stretch>
          </p:blipFill>
          <p:spPr>
            <a:xfrm flipH="false" flipV="false">
              <a:off x="0" y="0"/>
              <a:ext cx="11963271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8972454" cy="5143500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038597" y="456501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62808" y="2043265"/>
            <a:ext cx="7789212" cy="667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Arimo Medium Italics"/>
              </a:rPr>
              <a:t>La </a:t>
            </a:r>
            <a:r>
              <a:rPr lang="en-US" sz="4199">
                <a:solidFill>
                  <a:srgbClr val="000000"/>
                </a:solidFill>
                <a:latin typeface="Arimo Bold Italics"/>
              </a:rPr>
              <a:t>méthode waterfall</a:t>
            </a:r>
            <a:r>
              <a:rPr lang="en-US" sz="4199">
                <a:solidFill>
                  <a:srgbClr val="000000"/>
                </a:solidFill>
                <a:latin typeface="Arimo Medium Italics"/>
              </a:rPr>
              <a:t>, aussi appelée méthodologie «</a:t>
            </a:r>
            <a:r>
              <a:rPr lang="en-US" sz="4199">
                <a:solidFill>
                  <a:srgbClr val="000000"/>
                </a:solidFill>
                <a:latin typeface="Arimo Bold Italics"/>
              </a:rPr>
              <a:t> en cascade </a:t>
            </a:r>
            <a:r>
              <a:rPr lang="en-US" sz="4199">
                <a:solidFill>
                  <a:srgbClr val="000000"/>
                </a:solidFill>
                <a:latin typeface="Arimo Medium Italics"/>
              </a:rPr>
              <a:t>», consiste à gérer un projet en suivant </a:t>
            </a:r>
            <a:r>
              <a:rPr lang="en-US" sz="4199">
                <a:solidFill>
                  <a:srgbClr val="000000"/>
                </a:solidFill>
                <a:latin typeface="Arimo Bold Italics"/>
              </a:rPr>
              <a:t>des phases linéaires et séquentielles</a:t>
            </a:r>
            <a:r>
              <a:rPr lang="en-US" sz="4199">
                <a:solidFill>
                  <a:srgbClr val="000000"/>
                </a:solidFill>
                <a:latin typeface="Arimo Medium Italics"/>
              </a:rPr>
              <a:t>. Chaque phase est consacrée à des </a:t>
            </a:r>
            <a:r>
              <a:rPr lang="en-US" sz="4199">
                <a:solidFill>
                  <a:srgbClr val="000000"/>
                </a:solidFill>
                <a:latin typeface="Arimo Bold Italics"/>
              </a:rPr>
              <a:t>tâches</a:t>
            </a:r>
            <a:r>
              <a:rPr lang="en-US" sz="4199">
                <a:solidFill>
                  <a:srgbClr val="000000"/>
                </a:solidFill>
                <a:latin typeface="Arimo Medium Italics"/>
              </a:rPr>
              <a:t> en particulier et dépend </a:t>
            </a:r>
            <a:r>
              <a:rPr lang="en-US" sz="4199">
                <a:solidFill>
                  <a:srgbClr val="000000"/>
                </a:solidFill>
                <a:latin typeface="Arimo Bold Italics"/>
              </a:rPr>
              <a:t>des résultats</a:t>
            </a:r>
            <a:r>
              <a:rPr lang="en-US" sz="4199">
                <a:solidFill>
                  <a:srgbClr val="000000"/>
                </a:solidFill>
                <a:latin typeface="Arimo Medium Italics"/>
              </a:rPr>
              <a:t> de la </a:t>
            </a:r>
            <a:r>
              <a:rPr lang="en-US" sz="4199">
                <a:solidFill>
                  <a:srgbClr val="000000"/>
                </a:solidFill>
                <a:latin typeface="Arimo Italics"/>
              </a:rPr>
              <a:t>phase précédente</a:t>
            </a:r>
            <a:r>
              <a:rPr lang="en-US" sz="4199">
                <a:solidFill>
                  <a:srgbClr val="000000"/>
                </a:solidFill>
                <a:latin typeface="Arimo Medium Italics"/>
              </a:rPr>
              <a:t>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9295061" y="1925492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4547098" y="8376554"/>
            <a:ext cx="341686" cy="341976"/>
          </a:xfrm>
          <a:custGeom>
            <a:avLst/>
            <a:gdLst/>
            <a:ahLst/>
            <a:cxnLst/>
            <a:rect r="r" b="b" t="t" l="l"/>
            <a:pathLst>
              <a:path h="341976" w="34168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839912"/>
            <a:ext cx="6562293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9"/>
              </a:lnSpc>
            </a:pPr>
            <a:r>
              <a:rPr lang="en-US" sz="8499" spc="-169">
                <a:solidFill>
                  <a:srgbClr val="FFFFFF"/>
                </a:solidFill>
                <a:latin typeface="Hammersmith One"/>
              </a:rPr>
              <a:t>Définition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51484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561" y="3402387"/>
            <a:ext cx="5351289" cy="6489694"/>
          </a:xfrm>
          <a:custGeom>
            <a:avLst/>
            <a:gdLst/>
            <a:ahLst/>
            <a:cxnLst/>
            <a:rect r="r" b="b" t="t" l="l"/>
            <a:pathLst>
              <a:path h="6489694" w="5351289">
                <a:moveTo>
                  <a:pt x="0" y="0"/>
                </a:moveTo>
                <a:lnTo>
                  <a:pt x="5351289" y="0"/>
                </a:lnTo>
                <a:lnTo>
                  <a:pt x="5351289" y="6489694"/>
                </a:lnTo>
                <a:lnTo>
                  <a:pt x="0" y="6489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997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57084" y="942975"/>
            <a:ext cx="7389571" cy="136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2"/>
              </a:lnSpc>
            </a:pPr>
            <a:r>
              <a:rPr lang="en-US" sz="8424" spc="-168">
                <a:solidFill>
                  <a:srgbClr val="FFFFFF"/>
                </a:solidFill>
                <a:latin typeface="Hammersmith One"/>
              </a:rPr>
              <a:t>Origines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57083" y="3646086"/>
            <a:ext cx="9633938" cy="67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2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Hammersmith One Bold"/>
              </a:rPr>
              <a:t>Dr Winston W. Royce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20594" y="4410843"/>
            <a:ext cx="8506918" cy="533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 Bold"/>
              </a:rPr>
              <a:t>Conceptualisée en 1950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"/>
              </a:rPr>
              <a:t>Développée dans les années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1970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"/>
              </a:rPr>
              <a:t>Un article intitulé "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Managing the Development of Large Software Systems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"</a:t>
            </a:r>
          </a:p>
          <a:p>
            <a:pPr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Arimo"/>
              </a:rPr>
              <a:t>Décrit ce modèle comme une </a:t>
            </a:r>
            <a:r>
              <a:rPr lang="en-US" sz="3799">
                <a:solidFill>
                  <a:srgbClr val="000000"/>
                </a:solidFill>
                <a:latin typeface="Arimo Bold"/>
              </a:rPr>
              <a:t>séquence linéaire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 d'étapes de développement.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51484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657084" y="942975"/>
            <a:ext cx="7389571" cy="136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2"/>
              </a:lnSpc>
            </a:pPr>
            <a:r>
              <a:rPr lang="en-US" sz="8424" spc="-168">
                <a:solidFill>
                  <a:srgbClr val="FFFFFF"/>
                </a:solidFill>
                <a:latin typeface="Hammersmith One"/>
              </a:rPr>
              <a:t>Origines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038597" y="1018803"/>
            <a:ext cx="1068868" cy="1088661"/>
          </a:xfrm>
          <a:custGeom>
            <a:avLst/>
            <a:gdLst/>
            <a:ahLst/>
            <a:cxnLst/>
            <a:rect r="r" b="b" t="t" l="l"/>
            <a:pathLst>
              <a:path h="1088661" w="1068868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1223" y="5135899"/>
            <a:ext cx="6237878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</a:rPr>
              <a:t>RÉPONSE AUX BESOINS DU GOUVERNEMENT AMÉRICAIN</a:t>
            </a:r>
            <a:r>
              <a:rPr lang="en-US" sz="2999">
                <a:solidFill>
                  <a:srgbClr val="000000"/>
                </a:solidFill>
                <a:latin typeface="Arimo"/>
              </a:rPr>
              <a:t>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930" y="5126374"/>
            <a:ext cx="657241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I</a:t>
            </a:r>
            <a:r>
              <a:rPr lang="en-US" sz="3000">
                <a:solidFill>
                  <a:srgbClr val="000000"/>
                </a:solidFill>
                <a:latin typeface="Arimo Bold"/>
              </a:rPr>
              <a:t>NFLUENCE SUR L'INDUSTRIE INFORMATIQUE</a:t>
            </a:r>
            <a:r>
              <a:rPr lang="en-US" sz="3000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382930" y="4131361"/>
            <a:ext cx="587541" cy="611143"/>
            <a:chOff x="0" y="0"/>
            <a:chExt cx="783388" cy="814857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783388" cy="81485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56385" y="44387"/>
              <a:ext cx="470618" cy="678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  <a:spcBef>
                  <a:spcPct val="0"/>
                </a:spcBef>
              </a:pPr>
              <a:r>
                <a:rPr lang="en-US" sz="3154" spc="126">
                  <a:solidFill>
                    <a:srgbClr val="000000"/>
                  </a:solidFill>
                  <a:latin typeface="Clear Sans Medium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3031" y="4131361"/>
            <a:ext cx="629403" cy="611143"/>
            <a:chOff x="0" y="0"/>
            <a:chExt cx="839203" cy="814857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839203" cy="81485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26836" y="48654"/>
              <a:ext cx="58553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120" u="none">
                  <a:solidFill>
                    <a:srgbClr val="000000"/>
                  </a:solidFill>
                  <a:latin typeface="Clear Sans Medium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95844" y="1969970"/>
            <a:ext cx="3251518" cy="2921930"/>
            <a:chOff x="0" y="0"/>
            <a:chExt cx="4335358" cy="3895907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335358" cy="389590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865450" y="41615"/>
              <a:ext cx="2604457" cy="319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00"/>
                </a:lnSpc>
                <a:spcBef>
                  <a:spcPct val="0"/>
                </a:spcBef>
              </a:pPr>
              <a:r>
                <a:rPr lang="en-US" sz="15000" spc="600">
                  <a:solidFill>
                    <a:srgbClr val="FFFFFF"/>
                  </a:solidFill>
                  <a:latin typeface="Clear Sans Medium"/>
                </a:rPr>
                <a:t>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5075" y="1969970"/>
            <a:ext cx="3251518" cy="2921930"/>
            <a:chOff x="0" y="0"/>
            <a:chExt cx="4335358" cy="3895907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4335358" cy="389590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65450" y="41615"/>
              <a:ext cx="2604457" cy="319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00"/>
                </a:lnSpc>
                <a:spcBef>
                  <a:spcPct val="0"/>
                </a:spcBef>
              </a:pPr>
              <a:r>
                <a:rPr lang="en-US" sz="15000" spc="600">
                  <a:solidFill>
                    <a:srgbClr val="FFFFFF"/>
                  </a:solidFill>
                  <a:latin typeface="Clear Sans Medium"/>
                </a:rPr>
                <a:t>C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95844" y="5893413"/>
            <a:ext cx="3251518" cy="2921930"/>
            <a:chOff x="0" y="0"/>
            <a:chExt cx="4335358" cy="3895907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4335358" cy="389590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65450" y="41615"/>
              <a:ext cx="2604457" cy="319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00"/>
                </a:lnSpc>
                <a:spcBef>
                  <a:spcPct val="0"/>
                </a:spcBef>
              </a:pPr>
              <a:r>
                <a:rPr lang="en-US" sz="15000" spc="600">
                  <a:solidFill>
                    <a:srgbClr val="FFFFFF"/>
                  </a:solidFill>
                  <a:latin typeface="Clear Sans Medium"/>
                </a:rPr>
                <a:t>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95075" y="5893413"/>
            <a:ext cx="3251518" cy="2921930"/>
            <a:chOff x="0" y="0"/>
            <a:chExt cx="4335358" cy="389590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4335358" cy="389590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65450" y="41615"/>
              <a:ext cx="2604457" cy="319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00"/>
                </a:lnSpc>
                <a:spcBef>
                  <a:spcPct val="0"/>
                </a:spcBef>
              </a:pPr>
              <a:r>
                <a:rPr lang="en-US" sz="15000" spc="600">
                  <a:solidFill>
                    <a:srgbClr val="FFFFFF"/>
                  </a:solidFill>
                  <a:latin typeface="Clear Sans Medium"/>
                </a:rPr>
                <a:t>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40386" y="2789175"/>
            <a:ext cx="484588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ammersmith One Bold"/>
              </a:rPr>
              <a:t>Exigences bien définies et stables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6169" y="2926110"/>
            <a:ext cx="40095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ammersmith One Bold"/>
              </a:rPr>
              <a:t>Complexité et envergure du projet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56169" y="6878128"/>
            <a:ext cx="400954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Hammersmith One Bold"/>
              </a:rPr>
              <a:t>Engagement du client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9483" y="6601903"/>
            <a:ext cx="5096786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ammersmith One Bold"/>
              </a:rPr>
              <a:t>Risques associés aux changements en cours de route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9831612"/>
            <a:ext cx="18288000" cy="1351547"/>
          </a:xfrm>
          <a:custGeom>
            <a:avLst/>
            <a:gdLst/>
            <a:ahLst/>
            <a:cxnLst/>
            <a:rect r="r" b="b" t="t" l="l"/>
            <a:pathLst>
              <a:path h="1351547" w="18288000">
                <a:moveTo>
                  <a:pt x="0" y="0"/>
                </a:moveTo>
                <a:lnTo>
                  <a:pt x="18288000" y="0"/>
                </a:lnTo>
                <a:lnTo>
                  <a:pt x="18288000" y="1351548"/>
                </a:lnTo>
                <a:lnTo>
                  <a:pt x="0" y="1351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167900"/>
            <a:ext cx="18288000" cy="1351547"/>
          </a:xfrm>
          <a:custGeom>
            <a:avLst/>
            <a:gdLst/>
            <a:ahLst/>
            <a:cxnLst/>
            <a:rect r="r" b="b" t="t" l="l"/>
            <a:pathLst>
              <a:path h="1351547" w="18288000">
                <a:moveTo>
                  <a:pt x="0" y="0"/>
                </a:moveTo>
                <a:lnTo>
                  <a:pt x="18288000" y="0"/>
                </a:lnTo>
                <a:lnTo>
                  <a:pt x="18288000" y="1351547"/>
                </a:lnTo>
                <a:lnTo>
                  <a:pt x="0" y="1351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530833" y="155656"/>
            <a:ext cx="14728467" cy="136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2"/>
              </a:lnSpc>
            </a:pPr>
            <a:r>
              <a:rPr lang="en-US" sz="8424" spc="-168">
                <a:solidFill>
                  <a:srgbClr val="000000"/>
                </a:solidFill>
                <a:latin typeface="Hammersmith One"/>
              </a:rPr>
              <a:t>Pourquoi ce Choix?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5400000">
            <a:off x="1037159" y="340314"/>
            <a:ext cx="913600" cy="930519"/>
          </a:xfrm>
          <a:custGeom>
            <a:avLst/>
            <a:gdLst/>
            <a:ahLst/>
            <a:cxnLst/>
            <a:rect r="r" b="b" t="t" l="l"/>
            <a:pathLst>
              <a:path h="930519" w="913600">
                <a:moveTo>
                  <a:pt x="0" y="0"/>
                </a:moveTo>
                <a:lnTo>
                  <a:pt x="913601" y="0"/>
                </a:lnTo>
                <a:lnTo>
                  <a:pt x="913601" y="930519"/>
                </a:lnTo>
                <a:lnTo>
                  <a:pt x="0" y="930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DAFw1_B4k0o</dc:identifier>
  <dcterms:modified xsi:type="dcterms:W3CDTF">2011-08-01T06:04:30Z</dcterms:modified>
  <cp:revision>1</cp:revision>
  <dc:title>Méthode Waterfall</dc:title>
</cp:coreProperties>
</file>